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89" r:id="rId2"/>
    <p:sldId id="290" r:id="rId3"/>
    <p:sldId id="291" r:id="rId4"/>
    <p:sldId id="276" r:id="rId5"/>
    <p:sldId id="298" r:id="rId6"/>
    <p:sldId id="292" r:id="rId7"/>
    <p:sldId id="293" r:id="rId8"/>
    <p:sldId id="295" r:id="rId9"/>
    <p:sldId id="294" r:id="rId10"/>
    <p:sldId id="296" r:id="rId11"/>
    <p:sldId id="299" r:id="rId12"/>
    <p:sldId id="300" r:id="rId13"/>
    <p:sldId id="297" r:id="rId14"/>
    <p:sldId id="301" r:id="rId15"/>
    <p:sldId id="302" r:id="rId16"/>
    <p:sldId id="303" r:id="rId17"/>
    <p:sldId id="268" r:id="rId18"/>
  </p:sldIdLst>
  <p:sldSz cx="18288000" cy="10287000"/>
  <p:notesSz cx="6858000" cy="9144000"/>
  <p:embeddedFontLst>
    <p:embeddedFont>
      <p:font typeface="TDTD순고딕" panose="020B0600000101010101" charset="-127"/>
      <p:regular r:id="rId20"/>
    </p:embeddedFont>
    <p:embeddedFont>
      <p:font typeface="TDTD순고딕 Bold" panose="020B0600000101010101" charset="-127"/>
      <p:regular r:id="rId21"/>
    </p:embeddedFont>
    <p:embeddedFont>
      <p:font typeface="TDTD평고딕" panose="020B0600000101010101" charset="-127"/>
      <p:regular r:id="rId22"/>
    </p:embeddedFont>
    <p:embeddedFont>
      <p:font typeface="Tlab 돋움 레귤러" panose="020B0600000101010101" charset="-127"/>
      <p:regular r:id="rId23"/>
    </p:embeddedFont>
    <p:embeddedFont>
      <p:font typeface="Tlab 돋움 레귤러 Bold" panose="020B0600000101010101" charset="-127"/>
      <p:regular r:id="rId24"/>
    </p:embeddedFont>
    <p:embeddedFont>
      <p:font typeface="Cabin" panose="020B0600000101010101" charset="0"/>
      <p:regular r:id="rId25"/>
    </p:embeddedFont>
    <p:embeddedFont>
      <p:font typeface="Cabin Bold" panose="020B0600000101010101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354" autoAdjust="0"/>
    <p:restoredTop sz="89492" autoAdjust="0"/>
  </p:normalViewPr>
  <p:slideViewPr>
    <p:cSldViewPr>
      <p:cViewPr varScale="1">
        <p:scale>
          <a:sx n="40" d="100"/>
          <a:sy n="40" d="100"/>
        </p:scale>
        <p:origin x="84" y="9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46DC2-63BB-4529-9771-2689CF8459CD}" type="datetimeFigureOut">
              <a:rPr lang="ko-KR" altLang="en-US" smtClean="0"/>
              <a:t>2025-05-25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CC292-B5DC-40F0-9446-0E56B21FFA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728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05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79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98876-B438-40C5-E692-D41D76FC7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63D22B-E8D5-743D-0F88-8C0827784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6AF4B1-78A0-2814-7AD9-A1F6A738E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DB43DB-8761-50DA-70F0-EE7A0935B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94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AC6C9-8198-5BEA-7FF7-6D0269C98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AD019A-F2C3-DF5A-DD56-7B9034BA5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197EE8-58CB-3B6E-8032-6DED39889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1C3CE1-3BF7-8BB4-6F51-45C202DD5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82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6C1D9-CFEC-5F7C-4B10-383F96AA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C18940-1268-5563-E446-2CBBE35BB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5874F8-4889-B67E-7F16-16D384F6E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40B1EA-CF2A-15CD-C6A0-934754651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975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CDDDF-62BF-2343-6774-D2D5BD012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FE65D9-B1C0-B1CA-EAD7-11863B1D8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000E18-180B-340D-8B37-A060CE941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BC1F1-0EC5-FDA9-B7D8-09A28E9BE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376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0F65-B36D-D408-9154-AB0C7BA1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EE3693-34A9-8AD6-FF83-A8B14FA0D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C0058A-E5B2-767C-446C-EECC3D30F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52D8C4-7EA1-2FF2-A391-37F0D71DC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288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55D4A-8437-A878-AC26-1107C6C5D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DA9A3F-CF7C-38FD-217E-36F6AA5CC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5AD83D-4D2F-CDF5-8E5A-32B1ACBA2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DF841-4944-92DD-9516-F92DD4DA61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87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97359-DD1D-2C18-FB57-AFE27603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714C1F-69A1-902C-F819-03F2E3F42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0CC1B3-1BDB-2D02-A5A6-24ACB45B4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6E055C-F6A4-3E9E-BE43-66156F2EB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CC292-B5DC-40F0-9446-0E56B21FFAF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07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1507" y="8075454"/>
            <a:ext cx="8057793" cy="7285019"/>
            <a:chOff x="0" y="0"/>
            <a:chExt cx="736529" cy="665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529" cy="665893"/>
            </a:xfrm>
            <a:custGeom>
              <a:avLst/>
              <a:gdLst/>
              <a:ahLst/>
              <a:cxnLst/>
              <a:rect l="l" t="t" r="r" b="b"/>
              <a:pathLst>
                <a:path w="736529" h="665893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9007" y="2299190"/>
            <a:ext cx="6022793" cy="6959110"/>
          </a:xfrm>
          <a:custGeom>
            <a:avLst/>
            <a:gdLst/>
            <a:ahLst/>
            <a:cxnLst/>
            <a:rect l="l" t="t" r="r" b="b"/>
            <a:pathLst>
              <a:path w="6022793" h="6959110">
                <a:moveTo>
                  <a:pt x="0" y="0"/>
                </a:moveTo>
                <a:lnTo>
                  <a:pt x="6022793" y="0"/>
                </a:lnTo>
                <a:lnTo>
                  <a:pt x="6022793" y="6959110"/>
                </a:lnTo>
                <a:lnTo>
                  <a:pt x="0" y="695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61833" y="1999966"/>
            <a:ext cx="9858567" cy="6381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44"/>
              </a:lnSpc>
            </a:pPr>
            <a:r>
              <a:rPr lang="ko-KR" altLang="en-US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공공데이터 약국 수집 </a:t>
            </a:r>
            <a:r>
              <a:rPr lang="en-US" altLang="ko-KR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API </a:t>
            </a:r>
            <a:r>
              <a:rPr lang="ko-KR" altLang="en-US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및 웹서비스 구축 </a:t>
            </a:r>
            <a:r>
              <a:rPr lang="en-US" altLang="ko-KR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(Kubernetes </a:t>
            </a:r>
            <a:r>
              <a:rPr lang="ko-KR" altLang="en-US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기반</a:t>
            </a:r>
            <a:r>
              <a:rPr lang="en-US" altLang="ko-KR" sz="83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)</a:t>
            </a:r>
            <a:endParaRPr lang="en-US" sz="8300" spc="-249" dirty="0">
              <a:solidFill>
                <a:srgbClr val="6274C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30403" y="778193"/>
            <a:ext cx="4028897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banghyunmin1999@gmail.com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27279" y="7530753"/>
            <a:ext cx="3422479" cy="54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spc="32" dirty="0" err="1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발표자</a:t>
            </a:r>
            <a:r>
              <a:rPr 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. </a:t>
            </a:r>
            <a:r>
              <a:rPr lang="ko-KR" alt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방현민</a:t>
            </a:r>
            <a:endParaRPr lang="en-US" sz="3200" b="1" spc="32" dirty="0">
              <a:solidFill>
                <a:srgbClr val="6274CF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92798"/>
            <a:ext cx="24062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 dirty="0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2025.5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9DC8-B53F-98F3-11A5-AF3CF631A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6F84F92-FF7A-049B-4E15-B8F5551862C4}"/>
              </a:ext>
            </a:extLst>
          </p:cNvPr>
          <p:cNvSpPr txBox="1"/>
          <p:nvPr/>
        </p:nvSpPr>
        <p:spPr>
          <a:xfrm>
            <a:off x="1144562" y="409575"/>
            <a:ext cx="2055838" cy="125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ea typeface="Tlab 돋움 레귤러 Bold"/>
                <a:cs typeface="Tlab 돋움 레귤러 Bold"/>
                <a:sym typeface="Tlab 돋움 레귤러 Bold"/>
              </a:rPr>
              <a:t>06-2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C710C58-03EC-1A6F-FE6E-D449B9D69EAA}"/>
              </a:ext>
            </a:extLst>
          </p:cNvPr>
          <p:cNvSpPr txBox="1"/>
          <p:nvPr/>
        </p:nvSpPr>
        <p:spPr>
          <a:xfrm>
            <a:off x="1144562" y="1306830"/>
            <a:ext cx="63230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>
                <a:solidFill>
                  <a:srgbClr val="252525"/>
                </a:solidFill>
                <a:ea typeface="Tlab 돋움 레귤러 Bold"/>
                <a:cs typeface="Tlab 돋움 레귤러 Bold"/>
                <a:sym typeface="Tlab 돋움 레귤러 Bold"/>
              </a:rPr>
              <a:t>API </a:t>
            </a:r>
            <a:r>
              <a:rPr lang="ko-KR" altLang="en-US" sz="5200" b="1" dirty="0">
                <a:solidFill>
                  <a:srgbClr val="252525"/>
                </a:solidFill>
                <a:ea typeface="Tlab 돋움 레귤러 Bold"/>
                <a:cs typeface="Tlab 돋움 레귤러 Bold"/>
                <a:sym typeface="Tlab 돋움 레귤러 Bold"/>
              </a:rPr>
              <a:t>응답 </a:t>
            </a:r>
            <a:r>
              <a:rPr lang="en-US" altLang="ko-KR" sz="5200" b="1" dirty="0">
                <a:solidFill>
                  <a:srgbClr val="252525"/>
                </a:solidFill>
                <a:ea typeface="Tlab 돋움 레귤러 Bold"/>
                <a:cs typeface="Tlab 돋움 레귤러 Bold"/>
                <a:sym typeface="Tlab 돋움 레귤러 Bold"/>
              </a:rPr>
              <a:t>(Postman)</a:t>
            </a:r>
            <a:endParaRPr lang="en-US" sz="5200" b="1" dirty="0">
              <a:solidFill>
                <a:srgbClr val="252525"/>
              </a:solidFill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B01CB5-C24B-3580-B6A0-F10255F7D0E3}"/>
              </a:ext>
            </a:extLst>
          </p:cNvPr>
          <p:cNvSpPr txBox="1"/>
          <p:nvPr/>
        </p:nvSpPr>
        <p:spPr>
          <a:xfrm>
            <a:off x="1144562" y="4500470"/>
            <a:ext cx="8837638" cy="1100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ko-KR" altLang="en-US" sz="2800" b="1" dirty="0"/>
              <a:t>캡처 대상 </a:t>
            </a:r>
            <a:r>
              <a:rPr lang="en-US" altLang="ko-KR" sz="2800" b="1" dirty="0"/>
              <a:t>: http://192.168.56.240/startCollecting	</a:t>
            </a:r>
            <a:br>
              <a:rPr lang="en-US" altLang="ko-KR" sz="2800" b="1" dirty="0"/>
            </a:br>
            <a:r>
              <a:rPr lang="ko-KR" altLang="en-US" sz="2800" b="1" dirty="0"/>
              <a:t>설명 </a:t>
            </a:r>
            <a:r>
              <a:rPr lang="en-US" altLang="ko-KR" sz="2800" b="1" dirty="0"/>
              <a:t>: JSON </a:t>
            </a:r>
            <a:r>
              <a:rPr lang="ko-KR" altLang="en-US" sz="2800" b="1" dirty="0"/>
              <a:t>응답 성공 화면</a:t>
            </a:r>
            <a:endParaRPr lang="en-US" sz="2599" b="1" spc="25" dirty="0">
              <a:solidFill>
                <a:srgbClr val="252525"/>
              </a:solidFill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89F2F-9E6F-F081-48B8-18A2A7199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218754"/>
            <a:ext cx="9372600" cy="810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3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DA130-213F-C22E-E35A-469CEEA72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EDEA5F47-137A-F7D5-A55D-C1F5F6EDB4BE}"/>
              </a:ext>
            </a:extLst>
          </p:cNvPr>
          <p:cNvSpPr txBox="1"/>
          <p:nvPr/>
        </p:nvSpPr>
        <p:spPr>
          <a:xfrm>
            <a:off x="1144562" y="409575"/>
            <a:ext cx="2055838" cy="125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ea typeface="Tlab 돋움 레귤러 Bold"/>
                <a:cs typeface="Tlab 돋움 레귤러 Bold"/>
                <a:sym typeface="Tlab 돋움 레귤러 Bold"/>
              </a:rPr>
              <a:t>06-3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B707CF-79C2-DA84-2307-CDB45DD833E5}"/>
              </a:ext>
            </a:extLst>
          </p:cNvPr>
          <p:cNvSpPr txBox="1"/>
          <p:nvPr/>
        </p:nvSpPr>
        <p:spPr>
          <a:xfrm>
            <a:off x="1144562" y="1306830"/>
            <a:ext cx="63230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altLang="ko-KR" sz="5200" b="1" dirty="0">
                <a:solidFill>
                  <a:srgbClr val="252525"/>
                </a:solidFill>
                <a:ea typeface="Tlab 돋움 레귤러 Bold"/>
                <a:cs typeface="Tlab 돋움 레귤러 Bold"/>
                <a:sym typeface="Tlab 돋움 레귤러 Bold"/>
              </a:rPr>
              <a:t>curl </a:t>
            </a:r>
            <a:r>
              <a:rPr lang="ko-KR" altLang="en-US" sz="5200" b="1" dirty="0">
                <a:solidFill>
                  <a:srgbClr val="252525"/>
                </a:solidFill>
                <a:ea typeface="Tlab 돋움 레귤러 Bold"/>
                <a:cs typeface="Tlab 돋움 레귤러 Bold"/>
                <a:sym typeface="Tlab 돋움 레귤러 Bold"/>
              </a:rPr>
              <a:t>테스트</a:t>
            </a:r>
            <a:endParaRPr lang="en-US" sz="5200" b="1" dirty="0">
              <a:solidFill>
                <a:srgbClr val="252525"/>
              </a:solidFill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4058DE2-39E1-6EC5-10CC-0B4EF648805C}"/>
              </a:ext>
            </a:extLst>
          </p:cNvPr>
          <p:cNvSpPr txBox="1"/>
          <p:nvPr/>
        </p:nvSpPr>
        <p:spPr>
          <a:xfrm>
            <a:off x="1144562" y="4500470"/>
            <a:ext cx="7323091" cy="16782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ko-KR" altLang="en-US" sz="2800" b="1" dirty="0"/>
              <a:t>캡처 대상 </a:t>
            </a:r>
            <a:r>
              <a:rPr lang="en-US" altLang="ko-KR" sz="2800" b="1" dirty="0"/>
              <a:t>: curl http://192.168.56.240/startCollecting	</a:t>
            </a:r>
            <a:br>
              <a:rPr lang="en-US" altLang="ko-KR" sz="2800" b="1" dirty="0"/>
            </a:br>
            <a:r>
              <a:rPr lang="ko-KR" altLang="en-US" sz="2800" b="1" dirty="0"/>
              <a:t>설명 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텍스트 </a:t>
            </a:r>
            <a:r>
              <a:rPr lang="en-US" altLang="ko-KR" sz="2800" b="1" dirty="0"/>
              <a:t>JSON </a:t>
            </a:r>
            <a:r>
              <a:rPr lang="ko-KR" altLang="en-US" sz="2800" b="1" dirty="0"/>
              <a:t>출력</a:t>
            </a:r>
            <a:endParaRPr lang="en-US" sz="2599" b="1" spc="25" dirty="0">
              <a:solidFill>
                <a:srgbClr val="252525"/>
              </a:solidFill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1FA8C0-4B74-DD4C-7575-BDA1FEF01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53" y="1066770"/>
            <a:ext cx="9820347" cy="81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8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C112-77EF-ECF8-CFC5-0A444F348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2B39A9B1-4578-C980-181E-CEE9DAEF4A75}"/>
              </a:ext>
            </a:extLst>
          </p:cNvPr>
          <p:cNvSpPr txBox="1"/>
          <p:nvPr/>
        </p:nvSpPr>
        <p:spPr>
          <a:xfrm>
            <a:off x="1144562" y="409575"/>
            <a:ext cx="2055838" cy="125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ea typeface="Tlab 돋움 레귤러 Bold"/>
                <a:cs typeface="Tlab 돋움 레귤러 Bold"/>
                <a:sym typeface="Tlab 돋움 레귤러 Bold"/>
              </a:rPr>
              <a:t>06-4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01203CB-CBE0-D143-9753-119D3A9C56BF}"/>
              </a:ext>
            </a:extLst>
          </p:cNvPr>
          <p:cNvSpPr txBox="1"/>
          <p:nvPr/>
        </p:nvSpPr>
        <p:spPr>
          <a:xfrm>
            <a:off x="1144562" y="1306830"/>
            <a:ext cx="6323038" cy="2516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ea typeface="Tlab 돋움 레귤러 Bold"/>
                <a:cs typeface="Tlab 돋움 레귤러 Bold"/>
                <a:sym typeface="Tlab 돋움 레귤러 Bold"/>
              </a:rPr>
              <a:t>외부 </a:t>
            </a:r>
            <a:r>
              <a:rPr lang="en-US" altLang="ko-KR" sz="5200" b="1" dirty="0">
                <a:solidFill>
                  <a:srgbClr val="252525"/>
                </a:solidFill>
                <a:ea typeface="Tlab 돋움 레귤러 Bold"/>
                <a:cs typeface="Tlab 돋움 레귤러 Bold"/>
                <a:sym typeface="Tlab 돋움 레귤러 Bold"/>
              </a:rPr>
              <a:t>IP </a:t>
            </a:r>
            <a:r>
              <a:rPr lang="ko-KR" altLang="en-US" sz="5200" b="1" dirty="0">
                <a:solidFill>
                  <a:srgbClr val="252525"/>
                </a:solidFill>
                <a:ea typeface="Tlab 돋움 레귤러 Bold"/>
                <a:cs typeface="Tlab 돋움 레귤러 Bold"/>
                <a:sym typeface="Tlab 돋움 레귤러 Bold"/>
              </a:rPr>
              <a:t>확인</a:t>
            </a:r>
            <a:r>
              <a:rPr lang="en-US" altLang="ko-KR" sz="5200" b="1" dirty="0">
                <a:solidFill>
                  <a:srgbClr val="252525"/>
                </a:solidFill>
                <a:ea typeface="Tlab 돋움 레귤러 Bold"/>
                <a:cs typeface="Tlab 돋움 레귤러 Bold"/>
                <a:sym typeface="Tlab 돋움 레귤러 Bold"/>
              </a:rPr>
              <a:t>,</a:t>
            </a:r>
          </a:p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ea typeface="Tlab 돋움 레귤러 Bold"/>
                <a:cs typeface="Tlab 돋움 레귤러 Bold"/>
                <a:sym typeface="Tlab 돋움 레귤러 Bold"/>
              </a:rPr>
              <a:t>라우팅 구조 확인</a:t>
            </a:r>
            <a:endParaRPr lang="en-US" sz="5200" b="1" dirty="0">
              <a:solidFill>
                <a:srgbClr val="252525"/>
              </a:solidFill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241A74F-069B-CAF5-70C4-6D37000F6823}"/>
              </a:ext>
            </a:extLst>
          </p:cNvPr>
          <p:cNvSpPr txBox="1"/>
          <p:nvPr/>
        </p:nvSpPr>
        <p:spPr>
          <a:xfrm>
            <a:off x="1144562" y="4500470"/>
            <a:ext cx="7323091" cy="2255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ko-KR" altLang="en-US" sz="2800" b="1" dirty="0"/>
              <a:t>캡처 대상 </a:t>
            </a:r>
            <a:r>
              <a:rPr lang="en-US" altLang="ko-KR" sz="2800" b="1" dirty="0"/>
              <a:t>: </a:t>
            </a:r>
            <a:r>
              <a:rPr lang="en-US" altLang="ko-KR" sz="2800" b="1" dirty="0" err="1"/>
              <a:t>kubectl</a:t>
            </a:r>
            <a:r>
              <a:rPr lang="en-US" altLang="ko-KR" sz="2800" b="1" dirty="0"/>
              <a:t> get svc ,</a:t>
            </a:r>
          </a:p>
          <a:p>
            <a:pPr algn="l">
              <a:lnSpc>
                <a:spcPts val="4471"/>
              </a:lnSpc>
            </a:pPr>
            <a:r>
              <a:rPr lang="en-US" altLang="ko-KR" sz="2800" b="1" dirty="0"/>
              <a:t>	           </a:t>
            </a:r>
            <a:r>
              <a:rPr lang="en-US" altLang="ko-KR" sz="2800" b="1" dirty="0" err="1"/>
              <a:t>kubectl</a:t>
            </a:r>
            <a:r>
              <a:rPr lang="en-US" altLang="ko-KR" sz="2800" b="1" dirty="0"/>
              <a:t> get ingress	</a:t>
            </a:r>
            <a:br>
              <a:rPr lang="en-US" altLang="ko-KR" sz="2800" b="1" dirty="0"/>
            </a:br>
            <a:r>
              <a:rPr lang="ko-KR" altLang="en-US" sz="2800" b="1" dirty="0"/>
              <a:t>설명 </a:t>
            </a:r>
            <a:r>
              <a:rPr lang="en-US" altLang="ko-KR" sz="2800" b="1" dirty="0"/>
              <a:t>: 192.168.56.240 </a:t>
            </a:r>
            <a:r>
              <a:rPr lang="ko-KR" altLang="en-US" sz="2800" b="1" dirty="0"/>
              <a:t>할당 확인 </a:t>
            </a:r>
            <a:r>
              <a:rPr lang="en-US" altLang="ko-KR" sz="2800" b="1" dirty="0"/>
              <a:t>,</a:t>
            </a:r>
          </a:p>
          <a:p>
            <a:pPr algn="l">
              <a:lnSpc>
                <a:spcPts val="4471"/>
              </a:lnSpc>
            </a:pPr>
            <a:r>
              <a:rPr lang="en-US" altLang="ko-KR" sz="2800" b="1" dirty="0"/>
              <a:t>	/web </a:t>
            </a:r>
            <a:r>
              <a:rPr lang="ko-KR" altLang="en-US" sz="2800" b="1" dirty="0"/>
              <a:t>경로만 설정 확인</a:t>
            </a:r>
            <a:endParaRPr lang="en-US" sz="2599" b="1" spc="25" dirty="0">
              <a:solidFill>
                <a:srgbClr val="252525"/>
              </a:solidFill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E34462-8862-5BD0-DC63-908BA7BF4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2" y="3695700"/>
            <a:ext cx="1101089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94D6-E22F-EC9A-DD69-4A786217C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70F29A26-03AF-E63E-2354-65EA82DA7796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D078B82-EF30-F324-29DE-F37A95E6A915}"/>
              </a:ext>
            </a:extLst>
          </p:cNvPr>
          <p:cNvSpPr txBox="1"/>
          <p:nvPr/>
        </p:nvSpPr>
        <p:spPr>
          <a:xfrm>
            <a:off x="1144562" y="1306830"/>
            <a:ext cx="60944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및 운영 가이드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70BDF45-73D1-26B4-B1E6-8C1B7DD74496}"/>
              </a:ext>
            </a:extLst>
          </p:cNvPr>
          <p:cNvSpPr txBox="1"/>
          <p:nvPr/>
        </p:nvSpPr>
        <p:spPr>
          <a:xfrm>
            <a:off x="7962900" y="2828230"/>
            <a:ext cx="23622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가이드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44E2746-079E-E444-0C85-CA0B2F747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542228"/>
              </p:ext>
            </p:extLst>
          </p:nvPr>
        </p:nvGraphicFramePr>
        <p:xfrm>
          <a:off x="2628900" y="3388576"/>
          <a:ext cx="13030200" cy="6934200"/>
        </p:xfrm>
        <a:graphic>
          <a:graphicData uri="http://schemas.openxmlformats.org/drawingml/2006/table">
            <a:tbl>
              <a:tblPr/>
              <a:tblGrid>
                <a:gridCol w="6515100">
                  <a:extLst>
                    <a:ext uri="{9D8B030D-6E8A-4147-A177-3AD203B41FA5}">
                      <a16:colId xmlns:a16="http://schemas.microsoft.com/office/drawing/2014/main" val="3947562806"/>
                    </a:ext>
                  </a:extLst>
                </a:gridCol>
                <a:gridCol w="6515100">
                  <a:extLst>
                    <a:ext uri="{9D8B030D-6E8A-4147-A177-3AD203B41FA5}">
                      <a16:colId xmlns:a16="http://schemas.microsoft.com/office/drawing/2014/main" val="1500959503"/>
                    </a:ext>
                  </a:extLst>
                </a:gridCol>
              </a:tblGrid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053887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언어</a:t>
                      </a:r>
                      <a:r>
                        <a:rPr lang="en-US" altLang="ko-KR" sz="2400" b="1" dirty="0"/>
                        <a:t>/</a:t>
                      </a:r>
                      <a:r>
                        <a:rPr lang="ko-KR" altLang="en-US" sz="2400" b="1" dirty="0"/>
                        <a:t>프레임워크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Python 3.9 + Flask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92014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외부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공공데이터 포털 </a:t>
                      </a:r>
                      <a:r>
                        <a:rPr lang="en-US" altLang="ko-KR" sz="2400" b="1"/>
                        <a:t>API (XML </a:t>
                      </a:r>
                      <a:r>
                        <a:rPr lang="ko-KR" altLang="en-US" sz="2400" b="1"/>
                        <a:t>응답</a:t>
                      </a:r>
                      <a:r>
                        <a:rPr lang="en-US" altLang="ko-KR" sz="2400" b="1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227622"/>
                  </a:ext>
                </a:extLst>
              </a:tr>
              <a:tr h="7496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주요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약국 이름</a:t>
                      </a:r>
                      <a:r>
                        <a:rPr lang="en-US" altLang="ko-KR" sz="2400" b="1"/>
                        <a:t>/</a:t>
                      </a:r>
                      <a:r>
                        <a:rPr lang="ko-KR" altLang="en-US" sz="2400" b="1"/>
                        <a:t>주소 수집 및 </a:t>
                      </a:r>
                      <a:r>
                        <a:rPr lang="en-US" altLang="ko-KR" sz="2400" b="1"/>
                        <a:t>JSON </a:t>
                      </a:r>
                      <a:r>
                        <a:rPr lang="ko-KR" altLang="en-US" sz="2400" b="1"/>
                        <a:t>응답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655909"/>
                  </a:ext>
                </a:extLst>
              </a:tr>
              <a:tr h="13118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보안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/>
                        <a:t>.env</a:t>
                      </a:r>
                      <a:r>
                        <a:rPr lang="ko-KR" altLang="en-US" sz="2400" b="1" dirty="0"/>
                        <a:t>에 </a:t>
                      </a:r>
                      <a:r>
                        <a:rPr lang="en-US" altLang="ko-KR" sz="2400" b="1" dirty="0"/>
                        <a:t>API </a:t>
                      </a:r>
                      <a:r>
                        <a:rPr lang="ko-KR" altLang="en-US" sz="2400" b="1" dirty="0"/>
                        <a:t>키 보관</a:t>
                      </a:r>
                      <a:r>
                        <a:rPr lang="en-US" altLang="ko-KR" sz="2400" b="1" dirty="0"/>
                        <a:t>, Flask</a:t>
                      </a:r>
                      <a:r>
                        <a:rPr lang="ko-KR" altLang="en-US" sz="2400" b="1" dirty="0"/>
                        <a:t>에서 </a:t>
                      </a:r>
                      <a:r>
                        <a:rPr lang="en-US" altLang="ko-KR" sz="2400" b="1" dirty="0" err="1"/>
                        <a:t>dotenv</a:t>
                      </a:r>
                      <a:r>
                        <a:rPr lang="ko-KR" altLang="en-US" sz="2400" b="1" dirty="0"/>
                        <a:t>로 불러옴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38149"/>
                  </a:ext>
                </a:extLst>
              </a:tr>
              <a:tr h="13118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의존성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requirements.txt </a:t>
                      </a:r>
                      <a:r>
                        <a:rPr lang="ko-KR" altLang="en-US" sz="2400" b="1" dirty="0"/>
                        <a:t>사용 </a:t>
                      </a:r>
                      <a:r>
                        <a:rPr lang="en-US" altLang="ko-KR" sz="2400" b="1" dirty="0"/>
                        <a:t>(</a:t>
                      </a:r>
                      <a:r>
                        <a:rPr lang="en-US" sz="2400" b="1" dirty="0"/>
                        <a:t>Flask, requests, bs4, pandas)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888865"/>
                  </a:ext>
                </a:extLst>
              </a:tr>
              <a:tr h="13118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프론트엔드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/>
                        <a:t>HTML + JS(jQuery)</a:t>
                      </a:r>
                      <a:r>
                        <a:rPr lang="ko-KR" altLang="en-US" sz="2400" b="1" dirty="0"/>
                        <a:t>로 버튼 클릭 → </a:t>
                      </a:r>
                      <a:r>
                        <a:rPr lang="en-US" altLang="ko-KR" sz="2400" b="1" dirty="0"/>
                        <a:t>Ajax </a:t>
                      </a:r>
                      <a:r>
                        <a:rPr lang="ko-KR" altLang="en-US" sz="2400" b="1" dirty="0"/>
                        <a:t>호출 → 결과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785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784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543E8-06D6-7769-80CD-F23E190FE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310FEAC0-8DB1-9AE4-8EEF-5A15E0CAB895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684C2F3-5904-D896-240F-B18318A2C342}"/>
              </a:ext>
            </a:extLst>
          </p:cNvPr>
          <p:cNvSpPr txBox="1"/>
          <p:nvPr/>
        </p:nvSpPr>
        <p:spPr>
          <a:xfrm>
            <a:off x="1144562" y="1306830"/>
            <a:ext cx="60944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및 운영 가이드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F1A7593-14DA-4CBE-083D-3A796DFE8575}"/>
              </a:ext>
            </a:extLst>
          </p:cNvPr>
          <p:cNvSpPr txBox="1"/>
          <p:nvPr/>
        </p:nvSpPr>
        <p:spPr>
          <a:xfrm>
            <a:off x="7067550" y="2830235"/>
            <a:ext cx="41529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altLang="ko-KR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Docker </a:t>
            </a: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운영 가이드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5B9FB4-BC3B-5D2A-E266-48698F902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746549"/>
              </p:ext>
            </p:extLst>
          </p:nvPr>
        </p:nvGraphicFramePr>
        <p:xfrm>
          <a:off x="2362200" y="3723478"/>
          <a:ext cx="13182600" cy="6563521"/>
        </p:xfrm>
        <a:graphic>
          <a:graphicData uri="http://schemas.openxmlformats.org/drawingml/2006/table">
            <a:tbl>
              <a:tblPr/>
              <a:tblGrid>
                <a:gridCol w="6591300">
                  <a:extLst>
                    <a:ext uri="{9D8B030D-6E8A-4147-A177-3AD203B41FA5}">
                      <a16:colId xmlns:a16="http://schemas.microsoft.com/office/drawing/2014/main" val="3208669462"/>
                    </a:ext>
                  </a:extLst>
                </a:gridCol>
                <a:gridCol w="6591300">
                  <a:extLst>
                    <a:ext uri="{9D8B030D-6E8A-4147-A177-3AD203B41FA5}">
                      <a16:colId xmlns:a16="http://schemas.microsoft.com/office/drawing/2014/main" val="1620788686"/>
                    </a:ext>
                  </a:extLst>
                </a:gridCol>
              </a:tblGrid>
              <a:tr h="7095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230660"/>
                  </a:ext>
                </a:extLst>
              </a:tr>
              <a:tr h="7095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err="1"/>
                        <a:t>백엔드</a:t>
                      </a:r>
                      <a:r>
                        <a:rPr lang="ko-KR" altLang="en-US" sz="2400" b="1" dirty="0"/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banghyunmin1999/pharmacy-api:latest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888955"/>
                  </a:ext>
                </a:extLst>
              </a:tr>
              <a:tr h="12417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err="1"/>
                        <a:t>프론트엔드</a:t>
                      </a:r>
                      <a:r>
                        <a:rPr lang="ko-KR" altLang="en-US" sz="2400" b="1" dirty="0"/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banghyunmin1999/pharmacy-frontend:latest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850079"/>
                  </a:ext>
                </a:extLst>
              </a:tr>
              <a:tr h="124174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Dockerfile</a:t>
                      </a:r>
                      <a:r>
                        <a:rPr lang="en-US" sz="2400" b="1" dirty="0"/>
                        <a:t> </a:t>
                      </a:r>
                      <a:r>
                        <a:rPr lang="ko-KR" altLang="en-US" sz="2400" b="1" dirty="0"/>
                        <a:t>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err="1"/>
                        <a:t>백엔드</a:t>
                      </a:r>
                      <a:r>
                        <a:rPr lang="en-US" altLang="ko-KR" sz="2400" b="1" dirty="0"/>
                        <a:t>: </a:t>
                      </a:r>
                      <a:r>
                        <a:rPr lang="en-US" sz="2400" b="1" dirty="0" err="1"/>
                        <a:t>backend.Dockerfile</a:t>
                      </a:r>
                      <a:r>
                        <a:rPr lang="en-US" sz="2400" b="1" dirty="0"/>
                        <a:t>, </a:t>
                      </a:r>
                      <a:r>
                        <a:rPr lang="ko-KR" altLang="en-US" sz="2400" b="1" dirty="0"/>
                        <a:t>프론트</a:t>
                      </a:r>
                      <a:r>
                        <a:rPr lang="en-US" altLang="ko-KR" sz="2400" b="1" dirty="0"/>
                        <a:t>: </a:t>
                      </a:r>
                      <a:r>
                        <a:rPr lang="en-US" sz="2400" b="1" dirty="0" err="1"/>
                        <a:t>frontend.Dockerfile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657236"/>
                  </a:ext>
                </a:extLst>
              </a:tr>
              <a:tr h="709570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.env </a:t>
                      </a:r>
                      <a:r>
                        <a:rPr lang="ko-KR" altLang="en-US" sz="2400" b="1"/>
                        <a:t>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COPY .env </a:t>
                      </a:r>
                      <a:r>
                        <a:rPr lang="ko-KR" altLang="en-US" sz="2400" b="1" dirty="0"/>
                        <a:t>또는 </a:t>
                      </a:r>
                      <a:r>
                        <a:rPr lang="en-US" sz="2400" b="1" dirty="0"/>
                        <a:t>K8s Secret </a:t>
                      </a:r>
                      <a:r>
                        <a:rPr lang="ko-KR" altLang="en-US" sz="2400" b="1" dirty="0"/>
                        <a:t>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696162"/>
                  </a:ext>
                </a:extLst>
              </a:tr>
              <a:tr h="7095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빌드 명령어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docker build -t ... . → docker push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404639"/>
                  </a:ext>
                </a:extLst>
              </a:tr>
              <a:tr h="124174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재배포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이미지 다시 빌드하고</a:t>
                      </a:r>
                      <a:r>
                        <a:rPr lang="en-US" altLang="ko-KR" sz="2400" b="1" dirty="0"/>
                        <a:t>, </a:t>
                      </a:r>
                      <a:r>
                        <a:rPr lang="en-US" sz="2400" b="1" dirty="0" err="1"/>
                        <a:t>kubectl</a:t>
                      </a:r>
                      <a:r>
                        <a:rPr lang="en-US" sz="2400" b="1" dirty="0"/>
                        <a:t> rollout restart deployment </a:t>
                      </a:r>
                      <a:r>
                        <a:rPr lang="ko-KR" altLang="en-US" sz="2400" b="1" dirty="0"/>
                        <a:t>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472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18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0C021-2647-7A5F-ECA6-282BDA2CD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443E39D4-BE55-59CD-44E6-91D7FD4AE2E9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F0CC3C3-5A16-C508-8C4A-5F238820590E}"/>
              </a:ext>
            </a:extLst>
          </p:cNvPr>
          <p:cNvSpPr txBox="1"/>
          <p:nvPr/>
        </p:nvSpPr>
        <p:spPr>
          <a:xfrm>
            <a:off x="1144562" y="1306830"/>
            <a:ext cx="60944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및 운영 가이드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7F4E4EF-EA70-21FE-783D-C91F13289526}"/>
              </a:ext>
            </a:extLst>
          </p:cNvPr>
          <p:cNvSpPr txBox="1"/>
          <p:nvPr/>
        </p:nvSpPr>
        <p:spPr>
          <a:xfrm>
            <a:off x="6467475" y="2828230"/>
            <a:ext cx="535305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altLang="ko-KR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Kubernetes </a:t>
            </a: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배포 가이드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8445A7C-88DC-E488-0CD5-0D85FC30E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19875"/>
              </p:ext>
            </p:extLst>
          </p:nvPr>
        </p:nvGraphicFramePr>
        <p:xfrm>
          <a:off x="1721425" y="3863444"/>
          <a:ext cx="14845150" cy="6401498"/>
        </p:xfrm>
        <a:graphic>
          <a:graphicData uri="http://schemas.openxmlformats.org/drawingml/2006/table">
            <a:tbl>
              <a:tblPr/>
              <a:tblGrid>
                <a:gridCol w="7422575">
                  <a:extLst>
                    <a:ext uri="{9D8B030D-6E8A-4147-A177-3AD203B41FA5}">
                      <a16:colId xmlns:a16="http://schemas.microsoft.com/office/drawing/2014/main" val="112614552"/>
                    </a:ext>
                  </a:extLst>
                </a:gridCol>
                <a:gridCol w="7422575">
                  <a:extLst>
                    <a:ext uri="{9D8B030D-6E8A-4147-A177-3AD203B41FA5}">
                      <a16:colId xmlns:a16="http://schemas.microsoft.com/office/drawing/2014/main" val="2562160534"/>
                    </a:ext>
                  </a:extLst>
                </a:gridCol>
              </a:tblGrid>
              <a:tr h="6920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546193"/>
                  </a:ext>
                </a:extLst>
              </a:tr>
              <a:tr h="6920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구성 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Deployment, Service, Ingress, MetalLB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608032"/>
                  </a:ext>
                </a:extLst>
              </a:tr>
              <a:tr h="12110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프론트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/web </a:t>
                      </a:r>
                      <a:r>
                        <a:rPr lang="ko-KR" altLang="en-US" sz="2400" b="1"/>
                        <a:t>경로 → </a:t>
                      </a:r>
                      <a:r>
                        <a:rPr lang="en-US" sz="2400" b="1"/>
                        <a:t>Ingress </a:t>
                      </a:r>
                      <a:r>
                        <a:rPr lang="ko-KR" altLang="en-US" sz="2400" b="1"/>
                        <a:t>경유 </a:t>
                      </a:r>
                      <a:r>
                        <a:rPr lang="en-US" altLang="ko-KR" sz="2400" b="1"/>
                        <a:t>(</a:t>
                      </a:r>
                      <a:r>
                        <a:rPr lang="en-US" sz="2400" b="1"/>
                        <a:t>frontend-service)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65171"/>
                  </a:ext>
                </a:extLst>
              </a:tr>
              <a:tr h="12110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err="1"/>
                        <a:t>백엔드</a:t>
                      </a:r>
                      <a:r>
                        <a:rPr lang="ko-KR" altLang="en-US" sz="2400" b="1" dirty="0"/>
                        <a:t>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LoadBalancer</a:t>
                      </a:r>
                      <a:r>
                        <a:rPr lang="en-US" sz="2400" b="1" dirty="0"/>
                        <a:t> IP → </a:t>
                      </a:r>
                      <a:r>
                        <a:rPr lang="ko-KR" altLang="en-US" sz="2400" b="1" dirty="0"/>
                        <a:t>직접 </a:t>
                      </a:r>
                      <a:r>
                        <a:rPr lang="en-US" sz="2400" b="1" dirty="0"/>
                        <a:t>API </a:t>
                      </a:r>
                      <a:r>
                        <a:rPr lang="ko-KR" altLang="en-US" sz="2400" b="1" dirty="0"/>
                        <a:t>연결 </a:t>
                      </a:r>
                      <a:r>
                        <a:rPr lang="en-US" altLang="ko-KR" sz="2400" b="1" dirty="0"/>
                        <a:t>(</a:t>
                      </a:r>
                      <a:r>
                        <a:rPr lang="en-US" sz="2400" b="1" dirty="0"/>
                        <a:t>pharmacy-service)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362183"/>
                  </a:ext>
                </a:extLst>
              </a:tr>
              <a:tr h="12110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외부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192.168.56.61/web, 192.168.56.240/</a:t>
                      </a:r>
                      <a:r>
                        <a:rPr lang="en-US" sz="2400" b="1" dirty="0" err="1"/>
                        <a:t>startCollecting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628883"/>
                  </a:ext>
                </a:extLst>
              </a:tr>
              <a:tr h="692054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ingress.yaml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/>
                        <a:t>/web </a:t>
                      </a:r>
                      <a:r>
                        <a:rPr lang="ko-KR" altLang="en-US" sz="2400" b="1" dirty="0"/>
                        <a:t>경로만 설정 </a:t>
                      </a:r>
                      <a:r>
                        <a:rPr lang="en-US" altLang="ko-KR" sz="2400" b="1" dirty="0"/>
                        <a:t>(</a:t>
                      </a:r>
                      <a:r>
                        <a:rPr lang="ko-KR" altLang="en-US" sz="2400" b="1" dirty="0"/>
                        <a:t>추후 </a:t>
                      </a:r>
                      <a:r>
                        <a:rPr lang="en-US" altLang="ko-KR" sz="2400" b="1" dirty="0"/>
                        <a:t>/</a:t>
                      </a:r>
                      <a:r>
                        <a:rPr lang="en-US" altLang="ko-KR" sz="2400" b="1" dirty="0" err="1"/>
                        <a:t>api</a:t>
                      </a:r>
                      <a:r>
                        <a:rPr lang="en-US" altLang="ko-KR" sz="2400" b="1" dirty="0"/>
                        <a:t> </a:t>
                      </a:r>
                      <a:r>
                        <a:rPr lang="ko-KR" altLang="en-US" sz="2400" b="1" dirty="0"/>
                        <a:t>확장 가능</a:t>
                      </a:r>
                      <a:r>
                        <a:rPr lang="en-US" altLang="ko-KR" sz="2400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614385"/>
                  </a:ext>
                </a:extLst>
              </a:tr>
              <a:tr h="692054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MetalLB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 dirty="0"/>
                        <a:t>IP </a:t>
                      </a:r>
                      <a:r>
                        <a:rPr lang="ko-KR" altLang="en-US" sz="2400" b="1" dirty="0"/>
                        <a:t>풀 설정 필요 </a:t>
                      </a:r>
                      <a:r>
                        <a:rPr lang="en-US" altLang="ko-KR" sz="2400" b="1" dirty="0"/>
                        <a:t>(192.168.56.240 ~ ...)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530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33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74339-24E7-D166-67E4-34588B463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B00837C9-2D75-16A3-0274-76DF90563C17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1AA6DCB-78F2-C0E6-8683-1E1228525805}"/>
              </a:ext>
            </a:extLst>
          </p:cNvPr>
          <p:cNvSpPr txBox="1"/>
          <p:nvPr/>
        </p:nvSpPr>
        <p:spPr>
          <a:xfrm>
            <a:off x="1144562" y="1306830"/>
            <a:ext cx="60944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개발 및 운영 가이드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469B218B-9ABB-9A7B-EA1D-70B7E549FA12}"/>
              </a:ext>
            </a:extLst>
          </p:cNvPr>
          <p:cNvSpPr txBox="1"/>
          <p:nvPr/>
        </p:nvSpPr>
        <p:spPr>
          <a:xfrm>
            <a:off x="7277100" y="2911247"/>
            <a:ext cx="37338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테스트 및 모니터링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75D8B1-8A5E-C7AA-A298-4F569A775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132458"/>
              </p:ext>
            </p:extLst>
          </p:nvPr>
        </p:nvGraphicFramePr>
        <p:xfrm>
          <a:off x="3008338" y="3692493"/>
          <a:ext cx="12115800" cy="6568439"/>
        </p:xfrm>
        <a:graphic>
          <a:graphicData uri="http://schemas.openxmlformats.org/drawingml/2006/table">
            <a:tbl>
              <a:tblPr/>
              <a:tblGrid>
                <a:gridCol w="6057900">
                  <a:extLst>
                    <a:ext uri="{9D8B030D-6E8A-4147-A177-3AD203B41FA5}">
                      <a16:colId xmlns:a16="http://schemas.microsoft.com/office/drawing/2014/main" val="4187487985"/>
                    </a:ext>
                  </a:extLst>
                </a:gridCol>
                <a:gridCol w="6057900">
                  <a:extLst>
                    <a:ext uri="{9D8B030D-6E8A-4147-A177-3AD203B41FA5}">
                      <a16:colId xmlns:a16="http://schemas.microsoft.com/office/drawing/2014/main" val="798559280"/>
                    </a:ext>
                  </a:extLst>
                </a:gridCol>
              </a:tblGrid>
              <a:tr h="10105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241806"/>
                  </a:ext>
                </a:extLst>
              </a:tr>
              <a:tr h="101052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API </a:t>
                      </a:r>
                      <a:r>
                        <a:rPr lang="ko-KR" altLang="en-US" sz="2400" b="1" dirty="0"/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curl, Postman</a:t>
                      </a:r>
                      <a:r>
                        <a:rPr lang="ko-KR" altLang="en-US" sz="2400" b="1"/>
                        <a:t>으로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253233"/>
                  </a:ext>
                </a:extLst>
              </a:tr>
              <a:tr h="17684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상태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kubectl</a:t>
                      </a:r>
                      <a:r>
                        <a:rPr lang="en-US" sz="2400" b="1" dirty="0"/>
                        <a:t> get pods, </a:t>
                      </a:r>
                      <a:r>
                        <a:rPr lang="en-US" sz="2400" b="1" dirty="0" err="1"/>
                        <a:t>kubectl</a:t>
                      </a:r>
                      <a:r>
                        <a:rPr lang="en-US" sz="2400" b="1" dirty="0"/>
                        <a:t> logs, </a:t>
                      </a:r>
                      <a:r>
                        <a:rPr lang="en-US" sz="2400" b="1" dirty="0" err="1"/>
                        <a:t>kubectl</a:t>
                      </a:r>
                      <a:r>
                        <a:rPr lang="en-US" sz="2400" b="1" dirty="0"/>
                        <a:t> get svc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79207"/>
                  </a:ext>
                </a:extLst>
              </a:tr>
              <a:tr h="17684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/>
                        <a:t>에러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Flask </a:t>
                      </a:r>
                      <a:r>
                        <a:rPr lang="ko-KR" altLang="en-US" sz="2400" b="1" dirty="0"/>
                        <a:t>로그 </a:t>
                      </a:r>
                      <a:r>
                        <a:rPr lang="en-US" altLang="ko-KR" sz="2400" b="1" dirty="0"/>
                        <a:t>(</a:t>
                      </a:r>
                      <a:r>
                        <a:rPr lang="en-US" sz="2400" b="1" dirty="0" err="1"/>
                        <a:t>kubectl</a:t>
                      </a:r>
                      <a:r>
                        <a:rPr lang="en-US" sz="2400" b="1" dirty="0"/>
                        <a:t> logs deploy/pharmacy-</a:t>
                      </a:r>
                      <a:r>
                        <a:rPr lang="en-US" sz="2400" b="1" dirty="0" err="1"/>
                        <a:t>api</a:t>
                      </a:r>
                      <a:r>
                        <a:rPr lang="en-US" sz="2400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070833"/>
                  </a:ext>
                </a:extLst>
              </a:tr>
              <a:tr h="101052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/>
                        <a:t>리소스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kubectl</a:t>
                      </a:r>
                      <a:r>
                        <a:rPr lang="en-US" sz="2400" b="1" dirty="0"/>
                        <a:t> apply -f ..., </a:t>
                      </a:r>
                      <a:r>
                        <a:rPr lang="en-US" sz="2400" b="1" dirty="0" err="1"/>
                        <a:t>kubectl</a:t>
                      </a:r>
                      <a:r>
                        <a:rPr lang="en-US" sz="2400" b="1" dirty="0"/>
                        <a:t> rollout restart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260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355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43197" y="3841114"/>
            <a:ext cx="9803018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3973578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6263" y="3973578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5015159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1320" y="6054907"/>
            <a:ext cx="751342" cy="7513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71320" y="7094654"/>
            <a:ext cx="751342" cy="7513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70583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45525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70583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0583" y="582365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70583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78334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시퀀스 다이어그램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927462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프로젝트 개요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927462" y="4766181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기술 스택 구성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27462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전체 시스템 구성도</a:t>
            </a:r>
            <a:endParaRPr lang="en-US" altLang="ko-KR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2927462" y="6845677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주요 함수 설명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C9B4A023-8CBF-6ECC-EFA9-23D4BD045FCA}"/>
              </a:ext>
            </a:extLst>
          </p:cNvPr>
          <p:cNvGrpSpPr/>
          <p:nvPr/>
        </p:nvGrpSpPr>
        <p:grpSpPr>
          <a:xfrm>
            <a:off x="9646263" y="4912430"/>
            <a:ext cx="751342" cy="751342"/>
            <a:chOff x="0" y="0"/>
            <a:chExt cx="812800" cy="812800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DEEEA2A-8D6E-BEAB-205B-E0F0E8E1646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6580A0E4-AF26-FC55-84BD-E28BA88D6786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17" name="TextBox 31">
            <a:extLst>
              <a:ext uri="{FF2B5EF4-FFF2-40B4-BE49-F238E27FC236}">
                <a16:creationId xmlns:a16="http://schemas.microsoft.com/office/drawing/2014/main" id="{8801F7D2-0B93-72DE-42B2-B4C3888583A4}"/>
              </a:ext>
            </a:extLst>
          </p:cNvPr>
          <p:cNvSpPr txBox="1"/>
          <p:nvPr/>
        </p:nvSpPr>
        <p:spPr>
          <a:xfrm>
            <a:off x="9745525" y="4678967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</a:p>
        </p:txBody>
      </p:sp>
      <p:sp>
        <p:nvSpPr>
          <p:cNvPr id="18" name="TextBox 38">
            <a:extLst>
              <a:ext uri="{FF2B5EF4-FFF2-40B4-BE49-F238E27FC236}">
                <a16:creationId xmlns:a16="http://schemas.microsoft.com/office/drawing/2014/main" id="{870A2986-CE08-866F-1619-A4CF198776D7}"/>
              </a:ext>
            </a:extLst>
          </p:cNvPr>
          <p:cNvSpPr txBox="1"/>
          <p:nvPr/>
        </p:nvSpPr>
        <p:spPr>
          <a:xfrm>
            <a:off x="10647337" y="4690748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테스트 결과 요약표</a:t>
            </a:r>
          </a:p>
        </p:txBody>
      </p:sp>
      <p:grpSp>
        <p:nvGrpSpPr>
          <p:cNvPr id="24" name="Group 20">
            <a:extLst>
              <a:ext uri="{FF2B5EF4-FFF2-40B4-BE49-F238E27FC236}">
                <a16:creationId xmlns:a16="http://schemas.microsoft.com/office/drawing/2014/main" id="{991020F4-A0C0-071A-D29D-5F9F0C1A070C}"/>
              </a:ext>
            </a:extLst>
          </p:cNvPr>
          <p:cNvGrpSpPr/>
          <p:nvPr/>
        </p:nvGrpSpPr>
        <p:grpSpPr>
          <a:xfrm>
            <a:off x="9627290" y="5945479"/>
            <a:ext cx="751342" cy="751342"/>
            <a:chOff x="0" y="0"/>
            <a:chExt cx="812800" cy="812800"/>
          </a:xfrm>
        </p:grpSpPr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91EF05C8-E016-715A-7582-58625AFA915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22">
              <a:extLst>
                <a:ext uri="{FF2B5EF4-FFF2-40B4-BE49-F238E27FC236}">
                  <a16:creationId xmlns:a16="http://schemas.microsoft.com/office/drawing/2014/main" id="{5A481FEF-6357-2F46-8699-81FD4FEAEE29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35" name="TextBox 36">
            <a:extLst>
              <a:ext uri="{FF2B5EF4-FFF2-40B4-BE49-F238E27FC236}">
                <a16:creationId xmlns:a16="http://schemas.microsoft.com/office/drawing/2014/main" id="{B46CF58D-BEBB-9114-64CD-16EC8279B1EA}"/>
              </a:ext>
            </a:extLst>
          </p:cNvPr>
          <p:cNvSpPr txBox="1"/>
          <p:nvPr/>
        </p:nvSpPr>
        <p:spPr>
          <a:xfrm>
            <a:off x="9726553" y="5716695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7</a:t>
            </a:r>
          </a:p>
        </p:txBody>
      </p:sp>
      <p:sp>
        <p:nvSpPr>
          <p:cNvPr id="37" name="TextBox 45">
            <a:extLst>
              <a:ext uri="{FF2B5EF4-FFF2-40B4-BE49-F238E27FC236}">
                <a16:creationId xmlns:a16="http://schemas.microsoft.com/office/drawing/2014/main" id="{C2C71F09-320D-821F-FCB6-149281D7339D}"/>
              </a:ext>
            </a:extLst>
          </p:cNvPr>
          <p:cNvSpPr txBox="1"/>
          <p:nvPr/>
        </p:nvSpPr>
        <p:spPr>
          <a:xfrm>
            <a:off x="10683432" y="5696502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개발 및 운영 가이드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C1376-F0C3-4BC9-04C3-9F8AE910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9">
            <a:extLst>
              <a:ext uri="{FF2B5EF4-FFF2-40B4-BE49-F238E27FC236}">
                <a16:creationId xmlns:a16="http://schemas.microsoft.com/office/drawing/2014/main" id="{1200DBA9-DAF9-EF35-C530-74B2C9035148}"/>
              </a:ext>
            </a:extLst>
          </p:cNvPr>
          <p:cNvSpPr txBox="1"/>
          <p:nvPr/>
        </p:nvSpPr>
        <p:spPr>
          <a:xfrm>
            <a:off x="1144562" y="419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B49F507-6836-0EB0-DA42-2DC277B30C30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프로젝트 개요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41A106-8B32-2DE9-F22F-FF34897D3232}"/>
              </a:ext>
            </a:extLst>
          </p:cNvPr>
          <p:cNvGrpSpPr/>
          <p:nvPr/>
        </p:nvGrpSpPr>
        <p:grpSpPr>
          <a:xfrm>
            <a:off x="1028700" y="3152437"/>
            <a:ext cx="17868899" cy="6105863"/>
            <a:chOff x="1028700" y="3152437"/>
            <a:chExt cx="17868899" cy="6105863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673FAACA-BFC6-1FCB-D522-B68BE8F5D9EE}"/>
                </a:ext>
              </a:extLst>
            </p:cNvPr>
            <p:cNvGrpSpPr/>
            <p:nvPr/>
          </p:nvGrpSpPr>
          <p:grpSpPr>
            <a:xfrm>
              <a:off x="6531389" y="3561742"/>
              <a:ext cx="10916879" cy="5696558"/>
              <a:chOff x="0" y="-57150"/>
              <a:chExt cx="2875228" cy="1500328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4CEAACA5-A552-12ED-8DB6-46647F21EBFB}"/>
                  </a:ext>
                </a:extLst>
              </p:cNvPr>
              <p:cNvSpPr/>
              <p:nvPr/>
            </p:nvSpPr>
            <p:spPr>
              <a:xfrm>
                <a:off x="19666" y="0"/>
                <a:ext cx="2855562" cy="1443178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6274CF"/>
              </a:solidFill>
              <a:ln w="38100" cap="rnd">
                <a:solidFill>
                  <a:srgbClr val="6274C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>
                <a:extLst>
                  <a:ext uri="{FF2B5EF4-FFF2-40B4-BE49-F238E27FC236}">
                    <a16:creationId xmlns:a16="http://schemas.microsoft.com/office/drawing/2014/main" id="{44C0A6DB-39EB-1A0E-3DFB-BC4F5C2B1BE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F9E88F1-2248-6E00-C117-6E229BAD60A7}"/>
                </a:ext>
              </a:extLst>
            </p:cNvPr>
            <p:cNvSpPr txBox="1"/>
            <p:nvPr/>
          </p:nvSpPr>
          <p:spPr>
            <a:xfrm>
              <a:off x="12031342" y="3561742"/>
              <a:ext cx="5227958" cy="569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AE7A617E-99FA-74BE-DEE0-92EBDA1F1DEC}"/>
                </a:ext>
              </a:extLst>
            </p:cNvPr>
            <p:cNvGrpSpPr/>
            <p:nvPr/>
          </p:nvGrpSpPr>
          <p:grpSpPr>
            <a:xfrm>
              <a:off x="8662696" y="3152437"/>
              <a:ext cx="3962705" cy="1188116"/>
              <a:chOff x="76200" y="-22054"/>
              <a:chExt cx="2710919" cy="8128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5861ED86-BA79-2CC4-8937-AB020B3B6FF5}"/>
                  </a:ext>
                </a:extLst>
              </p:cNvPr>
              <p:cNvSpPr/>
              <p:nvPr/>
            </p:nvSpPr>
            <p:spPr>
              <a:xfrm>
                <a:off x="1974319" y="-22054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6274C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88F619ED-6765-245F-1E6D-393C82D6F818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2010B8A-824E-10A2-5725-FCE9F2FC3CFE}"/>
                </a:ext>
              </a:extLst>
            </p:cNvPr>
            <p:cNvSpPr txBox="1"/>
            <p:nvPr/>
          </p:nvSpPr>
          <p:spPr>
            <a:xfrm>
              <a:off x="14162649" y="3212521"/>
              <a:ext cx="965344" cy="1048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BFF7C13-5E79-3EDB-BE5A-D070BA4F60F6}"/>
                </a:ext>
              </a:extLst>
            </p:cNvPr>
            <p:cNvSpPr txBox="1"/>
            <p:nvPr/>
          </p:nvSpPr>
          <p:spPr>
            <a:xfrm>
              <a:off x="11628246" y="3271777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02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F8BF50F-BABA-5F9F-7EA8-3CDBCF13ABA1}"/>
                </a:ext>
              </a:extLst>
            </p:cNvPr>
            <p:cNvSpPr txBox="1"/>
            <p:nvPr/>
          </p:nvSpPr>
          <p:spPr>
            <a:xfrm>
              <a:off x="5181600" y="5181903"/>
              <a:ext cx="13715999" cy="37469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032"/>
                </a:lnSpc>
              </a:pP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Flask </a:t>
              </a:r>
              <a:r>
                <a:rPr lang="ko-KR" altLang="en-US" sz="2600" spc="26" dirty="0" err="1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백엔드</a:t>
              </a:r>
              <a:r>
                <a:rPr lang="ko-KR" altLang="en-US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 </a:t>
              </a: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API (/</a:t>
              </a:r>
              <a:r>
                <a:rPr lang="en-US" altLang="ko-KR" sz="2600" spc="26" dirty="0" err="1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api</a:t>
              </a: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/</a:t>
              </a:r>
              <a:r>
                <a:rPr lang="en-US" altLang="ko-KR" sz="2600" spc="26" dirty="0" err="1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startCollecting</a:t>
              </a: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)</a:t>
              </a:r>
            </a:p>
            <a:p>
              <a:pPr algn="ctr">
                <a:lnSpc>
                  <a:spcPts val="6032"/>
                </a:lnSpc>
              </a:pP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HTML + JS </a:t>
              </a:r>
              <a:r>
                <a:rPr lang="ko-KR" altLang="en-US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프론트 </a:t>
              </a: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(/web)</a:t>
              </a:r>
            </a:p>
            <a:p>
              <a:pPr algn="ctr">
                <a:lnSpc>
                  <a:spcPts val="6032"/>
                </a:lnSpc>
              </a:pP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Docker </a:t>
              </a:r>
              <a:r>
                <a:rPr lang="ko-KR" altLang="en-US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이미지 </a:t>
              </a: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2</a:t>
              </a:r>
              <a:r>
                <a:rPr lang="ko-KR" altLang="en-US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개 → </a:t>
              </a: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Docker Hub </a:t>
              </a:r>
              <a:r>
                <a:rPr lang="ko-KR" altLang="en-US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배포</a:t>
              </a:r>
            </a:p>
            <a:p>
              <a:pPr algn="ctr">
                <a:lnSpc>
                  <a:spcPts val="6032"/>
                </a:lnSpc>
              </a:pP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Kubernetes </a:t>
              </a:r>
              <a:r>
                <a:rPr lang="ko-KR" altLang="en-US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배포</a:t>
              </a: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: Deployment, Service, Ingress</a:t>
              </a:r>
            </a:p>
            <a:p>
              <a:pPr algn="ctr">
                <a:lnSpc>
                  <a:spcPts val="6032"/>
                </a:lnSpc>
              </a:pPr>
              <a:r>
                <a:rPr lang="en-US" altLang="ko-KR" sz="2600" spc="26" dirty="0" err="1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MetalLB</a:t>
              </a:r>
              <a:r>
                <a:rPr lang="ko-KR" altLang="en-US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로 외부 </a:t>
              </a:r>
              <a:r>
                <a:rPr lang="en-US" altLang="ko-KR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IP </a:t>
              </a:r>
              <a:r>
                <a:rPr lang="ko-KR" altLang="en-US" sz="2600" spc="26" dirty="0">
                  <a:solidFill>
                    <a:srgbClr val="FFFFFF"/>
                  </a:solidFill>
                  <a:latin typeface="Tlab 돋움 레귤러"/>
                  <a:ea typeface="Tlab 돋움 레귤러"/>
                  <a:cs typeface="Tlab 돋움 레귤러"/>
                  <a:sym typeface="Tlab 돋움 레귤러"/>
                </a:rPr>
                <a:t>할당</a:t>
              </a:r>
              <a:endParaRPr lang="en-US" sz="2600" spc="26" dirty="0">
                <a:solidFill>
                  <a:srgbClr val="FFFFF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endParaRP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C210A70-F4B8-5280-51A9-2FEDFD790D96}"/>
                </a:ext>
              </a:extLst>
            </p:cNvPr>
            <p:cNvSpPr txBox="1"/>
            <p:nvPr/>
          </p:nvSpPr>
          <p:spPr>
            <a:xfrm>
              <a:off x="10363198" y="4728456"/>
              <a:ext cx="3327929" cy="471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rgbClr val="FFFFF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rPr>
                <a:t>구성</a:t>
              </a:r>
              <a:endParaRPr lang="en-US" sz="3000" b="1" spc="30" dirty="0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endParaRPr>
            </a:p>
          </p:txBody>
        </p:sp>
        <p:sp>
          <p:nvSpPr>
            <p:cNvPr id="33" name="AutoShape 33">
              <a:extLst>
                <a:ext uri="{FF2B5EF4-FFF2-40B4-BE49-F238E27FC236}">
                  <a16:creationId xmlns:a16="http://schemas.microsoft.com/office/drawing/2014/main" id="{90A415E5-E60A-688C-1EB4-210B20C58FC2}"/>
                </a:ext>
              </a:extLst>
            </p:cNvPr>
            <p:cNvSpPr/>
            <p:nvPr/>
          </p:nvSpPr>
          <p:spPr>
            <a:xfrm>
              <a:off x="9969615" y="6053605"/>
              <a:ext cx="4332477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4" name="AutoShape 34">
              <a:extLst>
                <a:ext uri="{FF2B5EF4-FFF2-40B4-BE49-F238E27FC236}">
                  <a16:creationId xmlns:a16="http://schemas.microsoft.com/office/drawing/2014/main" id="{A8618C20-1B83-4D1C-F1E0-6CE5B27CB8CD}"/>
                </a:ext>
              </a:extLst>
            </p:cNvPr>
            <p:cNvSpPr/>
            <p:nvPr/>
          </p:nvSpPr>
          <p:spPr>
            <a:xfrm>
              <a:off x="9979858" y="8420100"/>
              <a:ext cx="4332477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AutoShape 37">
              <a:extLst>
                <a:ext uri="{FF2B5EF4-FFF2-40B4-BE49-F238E27FC236}">
                  <a16:creationId xmlns:a16="http://schemas.microsoft.com/office/drawing/2014/main" id="{AB62C88B-70E5-9B87-3E1D-01ACBC931503}"/>
                </a:ext>
              </a:extLst>
            </p:cNvPr>
            <p:cNvSpPr/>
            <p:nvPr/>
          </p:nvSpPr>
          <p:spPr>
            <a:xfrm>
              <a:off x="9979858" y="7581900"/>
              <a:ext cx="4332477" cy="0"/>
            </a:xfrm>
            <a:prstGeom prst="line">
              <a:avLst/>
            </a:prstGeom>
            <a:ln w="9525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0705C3D-6768-9496-5425-761BCF3E137D}"/>
                </a:ext>
              </a:extLst>
            </p:cNvPr>
            <p:cNvGrpSpPr/>
            <p:nvPr/>
          </p:nvGrpSpPr>
          <p:grpSpPr>
            <a:xfrm>
              <a:off x="1028700" y="3184675"/>
              <a:ext cx="5227958" cy="6073625"/>
              <a:chOff x="1028700" y="3184675"/>
              <a:chExt cx="5227958" cy="6073625"/>
            </a:xfrm>
          </p:grpSpPr>
          <p:grpSp>
            <p:nvGrpSpPr>
              <p:cNvPr id="2" name="Group 2">
                <a:extLst>
                  <a:ext uri="{FF2B5EF4-FFF2-40B4-BE49-F238E27FC236}">
                    <a16:creationId xmlns:a16="http://schemas.microsoft.com/office/drawing/2014/main" id="{67B654F2-1169-76A7-99A0-B4729A2130D2}"/>
                  </a:ext>
                </a:extLst>
              </p:cNvPr>
              <p:cNvGrpSpPr/>
              <p:nvPr/>
            </p:nvGrpSpPr>
            <p:grpSpPr>
              <a:xfrm>
                <a:off x="1028700" y="3778733"/>
                <a:ext cx="5227958" cy="5479567"/>
                <a:chOff x="0" y="0"/>
                <a:chExt cx="1376911" cy="1443178"/>
              </a:xfrm>
            </p:grpSpPr>
            <p:sp>
              <p:nvSpPr>
                <p:cNvPr id="3" name="Freeform 3">
                  <a:extLst>
                    <a:ext uri="{FF2B5EF4-FFF2-40B4-BE49-F238E27FC236}">
                      <a16:creationId xmlns:a16="http://schemas.microsoft.com/office/drawing/2014/main" id="{A4C5577F-F2A2-6033-5E7B-D059B7981E3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76911" cy="1443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911" h="1443178">
                      <a:moveTo>
                        <a:pt x="75524" y="0"/>
                      </a:moveTo>
                      <a:lnTo>
                        <a:pt x="1301387" y="0"/>
                      </a:lnTo>
                      <a:cubicBezTo>
                        <a:pt x="1343097" y="0"/>
                        <a:pt x="1376911" y="33813"/>
                        <a:pt x="1376911" y="75524"/>
                      </a:cubicBezTo>
                      <a:lnTo>
                        <a:pt x="1376911" y="1367654"/>
                      </a:lnTo>
                      <a:cubicBezTo>
                        <a:pt x="1376911" y="1387684"/>
                        <a:pt x="1368954" y="1406894"/>
                        <a:pt x="1354790" y="1421058"/>
                      </a:cubicBezTo>
                      <a:cubicBezTo>
                        <a:pt x="1340627" y="1435221"/>
                        <a:pt x="1321417" y="1443178"/>
                        <a:pt x="1301387" y="1443178"/>
                      </a:cubicBezTo>
                      <a:lnTo>
                        <a:pt x="75524" y="1443178"/>
                      </a:lnTo>
                      <a:cubicBezTo>
                        <a:pt x="55494" y="1443178"/>
                        <a:pt x="36284" y="1435221"/>
                        <a:pt x="22121" y="1421058"/>
                      </a:cubicBezTo>
                      <a:cubicBezTo>
                        <a:pt x="7957" y="1406894"/>
                        <a:pt x="0" y="1387684"/>
                        <a:pt x="0" y="1367654"/>
                      </a:cubicBezTo>
                      <a:lnTo>
                        <a:pt x="0" y="75524"/>
                      </a:lnTo>
                      <a:cubicBezTo>
                        <a:pt x="0" y="55494"/>
                        <a:pt x="7957" y="36284"/>
                        <a:pt x="22121" y="22121"/>
                      </a:cubicBezTo>
                      <a:cubicBezTo>
                        <a:pt x="36284" y="7957"/>
                        <a:pt x="55494" y="0"/>
                        <a:pt x="75524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6274C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4" name="TextBox 4">
                  <a:extLst>
                    <a:ext uri="{FF2B5EF4-FFF2-40B4-BE49-F238E27FC236}">
                      <a16:creationId xmlns:a16="http://schemas.microsoft.com/office/drawing/2014/main" id="{A620D330-A035-84F5-8C68-1261582544A8}"/>
                    </a:ext>
                  </a:extLst>
                </p:cNvPr>
                <p:cNvSpPr txBox="1"/>
                <p:nvPr/>
              </p:nvSpPr>
              <p:spPr>
                <a:xfrm>
                  <a:off x="0" y="-57150"/>
                  <a:ext cx="1376911" cy="1500328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640"/>
                    </a:lnSpc>
                  </a:pPr>
                  <a:endParaRPr/>
                </a:p>
              </p:txBody>
            </p:sp>
          </p:grpSp>
          <p:grpSp>
            <p:nvGrpSpPr>
              <p:cNvPr id="11" name="Group 11">
                <a:extLst>
                  <a:ext uri="{FF2B5EF4-FFF2-40B4-BE49-F238E27FC236}">
                    <a16:creationId xmlns:a16="http://schemas.microsoft.com/office/drawing/2014/main" id="{3B260F2D-C39C-6449-3A07-DBA1C718BBC3}"/>
                  </a:ext>
                </a:extLst>
              </p:cNvPr>
              <p:cNvGrpSpPr/>
              <p:nvPr/>
            </p:nvGrpSpPr>
            <p:grpSpPr>
              <a:xfrm>
                <a:off x="3048621" y="3184675"/>
                <a:ext cx="1188116" cy="1188116"/>
                <a:chOff x="0" y="0"/>
                <a:chExt cx="812800" cy="812800"/>
              </a:xfrm>
            </p:grpSpPr>
            <p:sp>
              <p:nvSpPr>
                <p:cNvPr id="12" name="Freeform 12">
                  <a:extLst>
                    <a:ext uri="{FF2B5EF4-FFF2-40B4-BE49-F238E27FC236}">
                      <a16:creationId xmlns:a16="http://schemas.microsoft.com/office/drawing/2014/main" id="{8BCCD4C3-0EF4-2774-DF9D-78A0BA23DFA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6274CF"/>
                </a:solidFill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3" name="TextBox 13">
                  <a:extLst>
                    <a:ext uri="{FF2B5EF4-FFF2-40B4-BE49-F238E27FC236}">
                      <a16:creationId xmlns:a16="http://schemas.microsoft.com/office/drawing/2014/main" id="{FFC05FFF-7865-3368-16BF-5C2C721C1F61}"/>
                    </a:ext>
                  </a:extLst>
                </p:cNvPr>
                <p:cNvSpPr txBox="1"/>
                <p:nvPr/>
              </p:nvSpPr>
              <p:spPr>
                <a:xfrm>
                  <a:off x="76200" y="19050"/>
                  <a:ext cx="660400" cy="7175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640"/>
                    </a:lnSpc>
                  </a:pPr>
                  <a:endParaRPr/>
                </a:p>
              </p:txBody>
            </p:sp>
          </p:grp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D5D315AE-9AC5-D152-BE8D-7CD156AB770B}"/>
                  </a:ext>
                </a:extLst>
              </p:cNvPr>
              <p:cNvSpPr txBox="1"/>
              <p:nvPr/>
            </p:nvSpPr>
            <p:spPr>
              <a:xfrm>
                <a:off x="3246589" y="3246922"/>
                <a:ext cx="797836" cy="7969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7000"/>
                  </a:lnSpc>
                </a:pPr>
                <a:r>
                  <a:rPr lang="en-US" sz="3500" b="1" spc="105">
                    <a:solidFill>
                      <a:srgbClr val="F9FAF5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01</a:t>
                </a:r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F0C839C8-9241-9D2C-98FB-8AD431328B95}"/>
                  </a:ext>
                </a:extLst>
              </p:cNvPr>
              <p:cNvSpPr txBox="1"/>
              <p:nvPr/>
            </p:nvSpPr>
            <p:spPr>
              <a:xfrm>
                <a:off x="1209806" y="5192792"/>
                <a:ext cx="4873843" cy="37469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6032"/>
                  </a:lnSpc>
                </a:pPr>
                <a:r>
                  <a:rPr lang="ko-KR" altLang="en-US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공공데이터 포털의 약국 정보를 실시간 수집하여 웹에서 확인 가능한 </a:t>
                </a:r>
                <a:r>
                  <a:rPr lang="en-US" altLang="ko-KR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API </a:t>
                </a:r>
                <a:r>
                  <a:rPr lang="ko-KR" altLang="en-US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및 </a:t>
                </a:r>
                <a:r>
                  <a:rPr lang="en-US" altLang="ko-KR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UI</a:t>
                </a:r>
                <a:r>
                  <a:rPr lang="ko-KR" altLang="en-US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를 제공하고</a:t>
                </a:r>
                <a:r>
                  <a:rPr lang="en-US" altLang="ko-KR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,Docker + Kubernetes </a:t>
                </a:r>
                <a:r>
                  <a:rPr lang="ko-KR" altLang="en-US" sz="2600" spc="26" dirty="0">
                    <a:solidFill>
                      <a:srgbClr val="6274CF"/>
                    </a:solidFill>
                    <a:latin typeface="Tlab 돋움 레귤러"/>
                    <a:ea typeface="Tlab 돋움 레귤러"/>
                    <a:cs typeface="Tlab 돋움 레귤러"/>
                    <a:sym typeface="Tlab 돋움 레귤러"/>
                  </a:rPr>
                  <a:t>위에서 실전 배포 환경 구성</a:t>
                </a:r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E0197B65-82D9-697E-555F-1EC2B7E12A01}"/>
                  </a:ext>
                </a:extLst>
              </p:cNvPr>
              <p:cNvSpPr txBox="1"/>
              <p:nvPr/>
            </p:nvSpPr>
            <p:spPr>
              <a:xfrm>
                <a:off x="1981543" y="4667250"/>
                <a:ext cx="3327929" cy="47179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750"/>
                  </a:lnSpc>
                </a:pPr>
                <a:r>
                  <a:rPr lang="ko-KR" altLang="en-US" sz="3000" b="1" spc="30" dirty="0">
                    <a:solidFill>
                      <a:srgbClr val="6274CF"/>
                    </a:solidFill>
                    <a:latin typeface="Tlab 돋움 레귤러 Bold"/>
                    <a:ea typeface="Tlab 돋움 레귤러 Bold"/>
                    <a:cs typeface="Tlab 돋움 레귤러 Bold"/>
                    <a:sym typeface="Tlab 돋움 레귤러 Bold"/>
                  </a:rPr>
                  <a:t>목표</a:t>
                </a:r>
                <a:endParaRPr lang="en-US" sz="3000" b="1" spc="30" dirty="0">
                  <a:solidFill>
                    <a:srgbClr val="6274CF"/>
                  </a:solidFill>
                  <a:latin typeface="Tlab 돋움 레귤러 Bold"/>
                  <a:ea typeface="Tlab 돋움 레귤러 Bold"/>
                  <a:cs typeface="Tlab 돋움 레귤러 Bold"/>
                  <a:sym typeface="Tlab 돋움 레귤러 Bold"/>
                </a:endParaRPr>
              </a:p>
            </p:txBody>
          </p:sp>
          <p:sp>
            <p:nvSpPr>
              <p:cNvPr id="31" name="AutoShape 31">
                <a:extLst>
                  <a:ext uri="{FF2B5EF4-FFF2-40B4-BE49-F238E27FC236}">
                    <a16:creationId xmlns:a16="http://schemas.microsoft.com/office/drawing/2014/main" id="{50799C05-8537-C1EC-690A-FEC6300FD60F}"/>
                  </a:ext>
                </a:extLst>
              </p:cNvPr>
              <p:cNvSpPr/>
              <p:nvPr/>
            </p:nvSpPr>
            <p:spPr>
              <a:xfrm>
                <a:off x="1636937" y="5959175"/>
                <a:ext cx="4332477" cy="0"/>
              </a:xfrm>
              <a:prstGeom prst="line">
                <a:avLst/>
              </a:prstGeom>
              <a:ln w="9525" cap="flat">
                <a:solidFill>
                  <a:srgbClr val="6274C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AutoShape 35">
                <a:extLst>
                  <a:ext uri="{FF2B5EF4-FFF2-40B4-BE49-F238E27FC236}">
                    <a16:creationId xmlns:a16="http://schemas.microsoft.com/office/drawing/2014/main" id="{D96C0FC2-2837-CC7F-8464-3EC27427CBE2}"/>
                  </a:ext>
                </a:extLst>
              </p:cNvPr>
              <p:cNvSpPr/>
              <p:nvPr/>
            </p:nvSpPr>
            <p:spPr>
              <a:xfrm>
                <a:off x="1484537" y="7468954"/>
                <a:ext cx="4332477" cy="0"/>
              </a:xfrm>
              <a:prstGeom prst="line">
                <a:avLst/>
              </a:prstGeom>
              <a:ln w="9525" cap="flat">
                <a:solidFill>
                  <a:srgbClr val="6274C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AutoShape 31">
                <a:extLst>
                  <a:ext uri="{FF2B5EF4-FFF2-40B4-BE49-F238E27FC236}">
                    <a16:creationId xmlns:a16="http://schemas.microsoft.com/office/drawing/2014/main" id="{9D3285C8-AA20-F6E5-525E-FAE3C6F92AFD}"/>
                  </a:ext>
                </a:extLst>
              </p:cNvPr>
              <p:cNvSpPr/>
              <p:nvPr/>
            </p:nvSpPr>
            <p:spPr>
              <a:xfrm>
                <a:off x="1636937" y="6846922"/>
                <a:ext cx="4332477" cy="0"/>
              </a:xfrm>
              <a:prstGeom prst="line">
                <a:avLst/>
              </a:prstGeom>
              <a:ln w="9525" cap="flat">
                <a:solidFill>
                  <a:srgbClr val="6274C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0" name="AutoShape 31">
                <a:extLst>
                  <a:ext uri="{FF2B5EF4-FFF2-40B4-BE49-F238E27FC236}">
                    <a16:creationId xmlns:a16="http://schemas.microsoft.com/office/drawing/2014/main" id="{8FC3BE48-4724-9B37-CDFD-D4548A5680DD}"/>
                  </a:ext>
                </a:extLst>
              </p:cNvPr>
              <p:cNvSpPr/>
              <p:nvPr/>
            </p:nvSpPr>
            <p:spPr>
              <a:xfrm>
                <a:off x="1636937" y="8233860"/>
                <a:ext cx="4332477" cy="0"/>
              </a:xfrm>
              <a:prstGeom prst="line">
                <a:avLst/>
              </a:prstGeom>
              <a:ln w="9525" cap="flat">
                <a:solidFill>
                  <a:srgbClr val="6274C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748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75543-CFD9-0EFA-B1B2-DD8FA37EF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EABA319E-8CA3-027A-7D2F-E3D0FF0780B8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B3C5E15-6C62-0D55-1029-6C5720F0BDBF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기술 스택 구성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734E6C2-D265-0E1E-B634-6CE63DE53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752008"/>
              </p:ext>
            </p:extLst>
          </p:nvPr>
        </p:nvGraphicFramePr>
        <p:xfrm>
          <a:off x="1838640" y="2933700"/>
          <a:ext cx="15230160" cy="6705598"/>
        </p:xfrm>
        <a:graphic>
          <a:graphicData uri="http://schemas.openxmlformats.org/drawingml/2006/table">
            <a:tbl>
              <a:tblPr/>
              <a:tblGrid>
                <a:gridCol w="7615080">
                  <a:extLst>
                    <a:ext uri="{9D8B030D-6E8A-4147-A177-3AD203B41FA5}">
                      <a16:colId xmlns:a16="http://schemas.microsoft.com/office/drawing/2014/main" val="4199123318"/>
                    </a:ext>
                  </a:extLst>
                </a:gridCol>
                <a:gridCol w="7615080">
                  <a:extLst>
                    <a:ext uri="{9D8B030D-6E8A-4147-A177-3AD203B41FA5}">
                      <a16:colId xmlns:a16="http://schemas.microsoft.com/office/drawing/2014/main" val="3984863575"/>
                    </a:ext>
                  </a:extLst>
                </a:gridCol>
              </a:tblGrid>
              <a:tr h="766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+mn-lt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+mn-lt"/>
                        </a:rPr>
                        <a:t>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85651"/>
                  </a:ext>
                </a:extLst>
              </a:tr>
              <a:tr h="766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err="1">
                          <a:latin typeface="+mn-lt"/>
                        </a:rPr>
                        <a:t>백엔드</a:t>
                      </a:r>
                      <a:r>
                        <a:rPr lang="ko-KR" altLang="en-US" sz="2400" b="1" dirty="0">
                          <a:latin typeface="+mn-lt"/>
                        </a:rPr>
                        <a:t> </a:t>
                      </a:r>
                      <a:r>
                        <a:rPr lang="en-US" sz="2400" b="1" dirty="0">
                          <a:latin typeface="+mn-lt"/>
                        </a:rPr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+mn-lt"/>
                        </a:rPr>
                        <a:t>Flask (Python)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29005"/>
                  </a:ext>
                </a:extLst>
              </a:tr>
              <a:tr h="766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err="1">
                          <a:latin typeface="+mn-lt"/>
                        </a:rPr>
                        <a:t>프론트엔드</a:t>
                      </a:r>
                      <a:endParaRPr lang="ko-KR" altLang="en-US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+mn-lt"/>
                        </a:rPr>
                        <a:t>HTML + jQuery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586640"/>
                  </a:ext>
                </a:extLst>
              </a:tr>
              <a:tr h="766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+mn-lt"/>
                        </a:rPr>
                        <a:t>수집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+mn-lt"/>
                        </a:rPr>
                        <a:t>공공데이터 </a:t>
                      </a:r>
                      <a:r>
                        <a:rPr lang="en-US" altLang="ko-KR" sz="2400" b="1" dirty="0">
                          <a:latin typeface="+mn-lt"/>
                        </a:rPr>
                        <a:t>REST API (XML → JSON </a:t>
                      </a:r>
                      <a:r>
                        <a:rPr lang="ko-KR" altLang="en-US" sz="2400" b="1" dirty="0">
                          <a:latin typeface="+mn-lt"/>
                        </a:rPr>
                        <a:t>파싱</a:t>
                      </a:r>
                      <a:r>
                        <a:rPr lang="en-US" altLang="ko-KR" sz="2400" b="1" dirty="0"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570629"/>
                  </a:ext>
                </a:extLst>
              </a:tr>
              <a:tr h="766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+mn-lt"/>
                        </a:rPr>
                        <a:t>컨테이너화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lt"/>
                        </a:rPr>
                        <a:t>Docker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69306"/>
                  </a:ext>
                </a:extLst>
              </a:tr>
              <a:tr h="766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+mn-lt"/>
                        </a:rPr>
                        <a:t>배포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lt"/>
                        </a:rPr>
                        <a:t>Kubernetes (Master/Worker </a:t>
                      </a:r>
                      <a:r>
                        <a:rPr lang="ko-KR" altLang="en-US" sz="2400" b="1" dirty="0">
                          <a:latin typeface="+mn-lt"/>
                        </a:rPr>
                        <a:t>클러스터</a:t>
                      </a:r>
                      <a:r>
                        <a:rPr lang="en-US" altLang="ko-KR" sz="2400" b="1" dirty="0"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475109"/>
                  </a:ext>
                </a:extLst>
              </a:tr>
              <a:tr h="76635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+mn-lt"/>
                        </a:rPr>
                        <a:t>외부 노출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+mn-lt"/>
                        </a:rPr>
                        <a:t>MetalLB</a:t>
                      </a:r>
                      <a:r>
                        <a:rPr lang="en-US" sz="2400" b="1" dirty="0">
                          <a:latin typeface="+mn-lt"/>
                        </a:rPr>
                        <a:t> (</a:t>
                      </a:r>
                      <a:r>
                        <a:rPr lang="en-US" sz="2400" b="1" dirty="0" err="1">
                          <a:latin typeface="+mn-lt"/>
                        </a:rPr>
                        <a:t>LoadBalancer</a:t>
                      </a:r>
                      <a:r>
                        <a:rPr lang="en-US" sz="2400" b="1" dirty="0">
                          <a:latin typeface="+mn-lt"/>
                        </a:rPr>
                        <a:t>), Ingress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336041"/>
                  </a:ext>
                </a:extLst>
              </a:tr>
              <a:tr h="1341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+mn-lt"/>
                        </a:rPr>
                        <a:t>라우팅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lt"/>
                        </a:rPr>
                        <a:t>Ingress </a:t>
                      </a:r>
                      <a:r>
                        <a:rPr lang="ko-KR" altLang="en-US" sz="2400" b="1" dirty="0">
                          <a:latin typeface="+mn-lt"/>
                        </a:rPr>
                        <a:t>경유</a:t>
                      </a:r>
                      <a:r>
                        <a:rPr lang="en-US" altLang="ko-KR" sz="2400" b="1" dirty="0">
                          <a:latin typeface="+mn-lt"/>
                        </a:rPr>
                        <a:t>: /</a:t>
                      </a:r>
                      <a:r>
                        <a:rPr lang="en-US" sz="2400" b="1" dirty="0">
                          <a:latin typeface="+mn-lt"/>
                        </a:rPr>
                        <a:t>web, </a:t>
                      </a:r>
                      <a:r>
                        <a:rPr lang="en-US" sz="2400" b="1" dirty="0" err="1">
                          <a:latin typeface="+mn-lt"/>
                        </a:rPr>
                        <a:t>LoadBalancer</a:t>
                      </a:r>
                      <a:r>
                        <a:rPr lang="en-US" sz="2400" b="1" dirty="0">
                          <a:latin typeface="+mn-lt"/>
                        </a:rPr>
                        <a:t> </a:t>
                      </a:r>
                      <a:r>
                        <a:rPr lang="ko-KR" altLang="en-US" sz="2400" b="1" dirty="0">
                          <a:latin typeface="+mn-lt"/>
                        </a:rPr>
                        <a:t>경유</a:t>
                      </a:r>
                      <a:r>
                        <a:rPr lang="en-US" altLang="ko-KR" sz="2400" b="1" dirty="0">
                          <a:latin typeface="+mn-lt"/>
                        </a:rPr>
                        <a:t>: /</a:t>
                      </a:r>
                      <a:r>
                        <a:rPr lang="en-US" sz="2400" b="1" dirty="0" err="1">
                          <a:latin typeface="+mn-lt"/>
                        </a:rPr>
                        <a:t>startCollecting</a:t>
                      </a:r>
                      <a:endParaRPr lang="en-US" sz="24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641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9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55617-70DB-E439-8493-0DA68F703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73DC819F-F09C-8B1B-67FB-6BB7F2B54C00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D71C932-E77E-0455-4862-841EF1B1F9F8}"/>
              </a:ext>
            </a:extLst>
          </p:cNvPr>
          <p:cNvSpPr txBox="1"/>
          <p:nvPr/>
        </p:nvSpPr>
        <p:spPr>
          <a:xfrm>
            <a:off x="1144562" y="1306830"/>
            <a:ext cx="5301543" cy="118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전체 시스템 구성도 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A19115BB-7266-2E97-992A-BF47204D45B2}"/>
              </a:ext>
            </a:extLst>
          </p:cNvPr>
          <p:cNvSpPr txBox="1"/>
          <p:nvPr/>
        </p:nvSpPr>
        <p:spPr>
          <a:xfrm>
            <a:off x="1144562" y="5600700"/>
            <a:ext cx="8228038" cy="3396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471"/>
              </a:lnSpc>
              <a:buFontTx/>
              <a:buAutoNum type="arabicPeriod"/>
            </a:pPr>
            <a:r>
              <a:rPr lang="ko-KR" altLang="en-US" sz="2800" b="1" dirty="0"/>
              <a:t>사용자 브라우저는 </a:t>
            </a:r>
            <a:r>
              <a:rPr lang="en-US" altLang="ko-KR" sz="2800" b="1" dirty="0"/>
              <a:t>/web </a:t>
            </a:r>
            <a:r>
              <a:rPr lang="ko-KR" altLang="en-US" sz="2800" b="1" dirty="0"/>
              <a:t>접속 시 → </a:t>
            </a:r>
            <a:r>
              <a:rPr lang="en-US" altLang="ko-KR" sz="2800" b="1" dirty="0"/>
              <a:t>Ingress → frontend-service → HTML </a:t>
            </a:r>
            <a:r>
              <a:rPr lang="ko-KR" altLang="en-US" sz="2800" b="1" dirty="0"/>
              <a:t>페이지 반환</a:t>
            </a:r>
          </a:p>
          <a:p>
            <a:pPr marL="514350" indent="-514350">
              <a:lnSpc>
                <a:spcPts val="4471"/>
              </a:lnSpc>
              <a:buFontTx/>
              <a:buAutoNum type="arabicPeriod"/>
            </a:pPr>
            <a:r>
              <a:rPr lang="ko-KR" altLang="en-US" sz="2800" b="1" dirty="0"/>
              <a:t>버튼 클릭 시 → </a:t>
            </a:r>
            <a:r>
              <a:rPr lang="en-US" altLang="ko-KR" sz="2800" b="1" dirty="0"/>
              <a:t>JavaScript</a:t>
            </a:r>
            <a:r>
              <a:rPr lang="ko-KR" altLang="en-US" sz="2800" b="1" dirty="0"/>
              <a:t>가 </a:t>
            </a:r>
            <a:r>
              <a:rPr lang="en-US" altLang="ko-KR" sz="2800" b="1" dirty="0" err="1"/>
              <a:t>MetalLB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외부 </a:t>
            </a:r>
            <a:r>
              <a:rPr lang="en-US" altLang="ko-KR" sz="2800" b="1" dirty="0"/>
              <a:t>IP</a:t>
            </a:r>
            <a:r>
              <a:rPr lang="ko-KR" altLang="en-US" sz="2800" b="1" dirty="0"/>
              <a:t>로 직접 </a:t>
            </a:r>
            <a:r>
              <a:rPr lang="en-US" altLang="ko-KR" sz="2800" b="1" dirty="0"/>
              <a:t>API </a:t>
            </a:r>
            <a:r>
              <a:rPr lang="ko-KR" altLang="en-US" sz="2800" b="1" dirty="0"/>
              <a:t>요청</a:t>
            </a:r>
          </a:p>
          <a:p>
            <a:pPr marL="514350" indent="-514350">
              <a:lnSpc>
                <a:spcPts val="4471"/>
              </a:lnSpc>
              <a:buFontTx/>
              <a:buAutoNum type="arabicPeriod"/>
            </a:pPr>
            <a:r>
              <a:rPr lang="en-US" altLang="ko-KR" sz="2800" b="1" dirty="0"/>
              <a:t>Flask API</a:t>
            </a:r>
            <a:r>
              <a:rPr lang="ko-KR" altLang="en-US" sz="2800" b="1" dirty="0"/>
              <a:t>는 공공데이터 포털로 요청하여 응답을 가공 후 반환</a:t>
            </a:r>
            <a:endParaRPr lang="en-US" altLang="ko-KR" sz="2800" b="1" spc="25" dirty="0">
              <a:solidFill>
                <a:srgbClr val="252525"/>
              </a:solidFill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DF3D2B-696D-E1B0-2CF5-3EEBC9C95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035" y="0"/>
            <a:ext cx="886396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주요 함수 설명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135403-952D-6B9D-C958-5C8BFFAAA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991689"/>
              </p:ext>
            </p:extLst>
          </p:nvPr>
        </p:nvGraphicFramePr>
        <p:xfrm>
          <a:off x="1790700" y="3366816"/>
          <a:ext cx="14706600" cy="4889926"/>
        </p:xfrm>
        <a:graphic>
          <a:graphicData uri="http://schemas.openxmlformats.org/drawingml/2006/table">
            <a:tbl>
              <a:tblPr/>
              <a:tblGrid>
                <a:gridCol w="7353300">
                  <a:extLst>
                    <a:ext uri="{9D8B030D-6E8A-4147-A177-3AD203B41FA5}">
                      <a16:colId xmlns:a16="http://schemas.microsoft.com/office/drawing/2014/main" val="859536321"/>
                    </a:ext>
                  </a:extLst>
                </a:gridCol>
                <a:gridCol w="7353300">
                  <a:extLst>
                    <a:ext uri="{9D8B030D-6E8A-4147-A177-3AD203B41FA5}">
                      <a16:colId xmlns:a16="http://schemas.microsoft.com/office/drawing/2014/main" val="1448294912"/>
                    </a:ext>
                  </a:extLst>
                </a:gridCol>
              </a:tblGrid>
              <a:tr h="7005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>
                          <a:latin typeface="+mn-lt"/>
                        </a:rPr>
                        <a:t>구성 요소 </a:t>
                      </a:r>
                      <a:r>
                        <a:rPr lang="en-US" altLang="ko-KR" sz="3600" b="1" dirty="0">
                          <a:latin typeface="+mn-lt"/>
                        </a:rPr>
                        <a:t>/ </a:t>
                      </a:r>
                      <a:r>
                        <a:rPr lang="ko-KR" altLang="en-US" sz="3600" b="1" dirty="0">
                          <a:latin typeface="+mn-lt"/>
                        </a:rPr>
                        <a:t>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>
                          <a:latin typeface="+mn-lt"/>
                        </a:rPr>
                        <a:t>역할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21894"/>
                  </a:ext>
                </a:extLst>
              </a:tr>
              <a:tr h="122599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err="1">
                          <a:latin typeface="+mn-lt"/>
                        </a:rPr>
                        <a:t>collectPharmacyData</a:t>
                      </a:r>
                      <a:r>
                        <a:rPr lang="en-US" sz="3600" b="1" dirty="0">
                          <a:latin typeface="+mn-lt"/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>
                          <a:latin typeface="+mn-lt"/>
                        </a:rPr>
                        <a:t>공공데이터 </a:t>
                      </a:r>
                      <a:r>
                        <a:rPr lang="en-US" altLang="ko-KR" sz="3600" b="1">
                          <a:latin typeface="+mn-lt"/>
                        </a:rPr>
                        <a:t>API </a:t>
                      </a:r>
                      <a:r>
                        <a:rPr lang="ko-KR" altLang="en-US" sz="3600" b="1">
                          <a:latin typeface="+mn-lt"/>
                        </a:rPr>
                        <a:t>요청 → </a:t>
                      </a:r>
                      <a:r>
                        <a:rPr lang="en-US" altLang="ko-KR" sz="3600" b="1">
                          <a:latin typeface="+mn-lt"/>
                        </a:rPr>
                        <a:t>XML </a:t>
                      </a:r>
                      <a:r>
                        <a:rPr lang="ko-KR" altLang="en-US" sz="3600" b="1">
                          <a:latin typeface="+mn-lt"/>
                        </a:rPr>
                        <a:t>파싱 → 리스트 누적 → </a:t>
                      </a:r>
                      <a:r>
                        <a:rPr lang="en-US" altLang="ko-KR" sz="3600" b="1">
                          <a:latin typeface="+mn-lt"/>
                        </a:rPr>
                        <a:t>DataFrame </a:t>
                      </a:r>
                      <a:r>
                        <a:rPr lang="ko-KR" altLang="en-US" sz="3600" b="1">
                          <a:latin typeface="+mn-lt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680985"/>
                  </a:ext>
                </a:extLst>
              </a:tr>
              <a:tr h="122599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n-lt"/>
                        </a:rPr>
                        <a:t>/</a:t>
                      </a:r>
                      <a:r>
                        <a:rPr lang="en-US" sz="3600" b="1" dirty="0" err="1">
                          <a:latin typeface="+mn-lt"/>
                        </a:rPr>
                        <a:t>startCollecting</a:t>
                      </a:r>
                      <a:endParaRPr lang="en-US" sz="3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b="1" dirty="0">
                          <a:latin typeface="+mn-lt"/>
                        </a:rPr>
                        <a:t>Flask </a:t>
                      </a:r>
                      <a:r>
                        <a:rPr lang="ko-KR" altLang="en-US" sz="3600" b="1" dirty="0">
                          <a:latin typeface="+mn-lt"/>
                        </a:rPr>
                        <a:t>라우팅 함수 → </a:t>
                      </a:r>
                      <a:r>
                        <a:rPr lang="en-US" altLang="ko-KR" sz="3600" b="1" dirty="0" err="1">
                          <a:latin typeface="+mn-lt"/>
                        </a:rPr>
                        <a:t>collectPharmacyData</a:t>
                      </a:r>
                      <a:r>
                        <a:rPr lang="en-US" altLang="ko-KR" sz="3600" b="1" dirty="0">
                          <a:latin typeface="+mn-lt"/>
                        </a:rPr>
                        <a:t>() </a:t>
                      </a:r>
                      <a:r>
                        <a:rPr lang="ko-KR" altLang="en-US" sz="3600" b="1" dirty="0">
                          <a:latin typeface="+mn-lt"/>
                        </a:rPr>
                        <a:t>호출 후 </a:t>
                      </a:r>
                      <a:r>
                        <a:rPr lang="en-US" altLang="ko-KR" sz="3600" b="1" dirty="0">
                          <a:latin typeface="+mn-lt"/>
                        </a:rPr>
                        <a:t>JSON </a:t>
                      </a:r>
                      <a:r>
                        <a:rPr lang="ko-KR" altLang="en-US" sz="3600" b="1" dirty="0">
                          <a:latin typeface="+mn-lt"/>
                        </a:rPr>
                        <a:t>응답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862164"/>
                  </a:ext>
                </a:extLst>
              </a:tr>
              <a:tr h="1225998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latin typeface="+mn-lt"/>
                        </a:rPr>
                        <a:t>script.js</a:t>
                      </a:r>
                      <a:endParaRPr lang="en-US" altLang="ko-KR" sz="3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>
                          <a:latin typeface="+mn-lt"/>
                        </a:rPr>
                        <a:t>버튼 클릭 시 </a:t>
                      </a:r>
                      <a:r>
                        <a:rPr lang="en-US" altLang="ko-KR" sz="3600" b="1" dirty="0">
                          <a:latin typeface="+mn-lt"/>
                        </a:rPr>
                        <a:t>Ajax</a:t>
                      </a:r>
                      <a:r>
                        <a:rPr lang="ko-KR" altLang="en-US" sz="3600" b="1" dirty="0">
                          <a:latin typeface="+mn-lt"/>
                        </a:rPr>
                        <a:t>로 </a:t>
                      </a:r>
                      <a:r>
                        <a:rPr lang="en-US" altLang="ko-KR" sz="3600" b="1" dirty="0">
                          <a:latin typeface="+mn-lt"/>
                        </a:rPr>
                        <a:t>/</a:t>
                      </a:r>
                      <a:r>
                        <a:rPr lang="en-US" altLang="ko-KR" sz="3600" b="1" dirty="0" err="1">
                          <a:latin typeface="+mn-lt"/>
                        </a:rPr>
                        <a:t>startCollecting</a:t>
                      </a:r>
                      <a:r>
                        <a:rPr lang="en-US" altLang="ko-KR" sz="3600" b="1" dirty="0">
                          <a:latin typeface="+mn-lt"/>
                        </a:rPr>
                        <a:t> </a:t>
                      </a:r>
                      <a:r>
                        <a:rPr lang="ko-KR" altLang="en-US" sz="3600" b="1" dirty="0">
                          <a:latin typeface="+mn-lt"/>
                        </a:rPr>
                        <a:t>호출</a:t>
                      </a:r>
                      <a:r>
                        <a:rPr lang="en-US" altLang="ko-KR" sz="3600" b="1" dirty="0">
                          <a:latin typeface="+mn-lt"/>
                        </a:rPr>
                        <a:t>, JSON </a:t>
                      </a:r>
                      <a:r>
                        <a:rPr lang="ko-KR" altLang="en-US" sz="3600" b="1" dirty="0">
                          <a:latin typeface="+mn-lt"/>
                        </a:rPr>
                        <a:t>응답을 </a:t>
                      </a:r>
                      <a:r>
                        <a:rPr lang="en-US" altLang="ko-KR" sz="3600" b="1" dirty="0">
                          <a:latin typeface="+mn-lt"/>
                        </a:rPr>
                        <a:t>HTML</a:t>
                      </a:r>
                      <a:r>
                        <a:rPr lang="ko-KR" altLang="en-US" sz="3600" b="1" dirty="0">
                          <a:latin typeface="+mn-lt"/>
                        </a:rPr>
                        <a:t>로 렌더링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6709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41C1B-DFA5-B27A-29C0-7A4CF21E4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2206F277-AEA8-9734-8C96-38C78D1E5676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E6C6034-18A4-4C89-D2A5-8A1D08ACF1CD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시퀀스 다이어그램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4FC3F2BF-417A-DDCB-4E77-CE351C501E8D}"/>
              </a:ext>
            </a:extLst>
          </p:cNvPr>
          <p:cNvSpPr txBox="1"/>
          <p:nvPr/>
        </p:nvSpPr>
        <p:spPr>
          <a:xfrm>
            <a:off x="381000" y="4304552"/>
            <a:ext cx="8837638" cy="5140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471"/>
              </a:lnSpc>
              <a:buFontTx/>
              <a:buAutoNum type="arabicPeriod"/>
            </a:pPr>
            <a:r>
              <a:rPr lang="ko-KR" altLang="en-US" sz="2800" b="1" dirty="0"/>
              <a:t>사용자가 브라우저에서 </a:t>
            </a:r>
            <a:r>
              <a:rPr lang="en-US" altLang="ko-KR" sz="2800" b="1" dirty="0"/>
              <a:t>/web </a:t>
            </a:r>
            <a:r>
              <a:rPr lang="ko-KR" altLang="en-US" sz="2800" b="1" dirty="0"/>
              <a:t>접속 → </a:t>
            </a:r>
            <a:r>
              <a:rPr lang="en-US" altLang="ko-KR" sz="2800" b="1" dirty="0"/>
              <a:t>HTML + JS </a:t>
            </a:r>
            <a:r>
              <a:rPr lang="ko-KR" altLang="en-US" sz="2800" b="1" dirty="0"/>
              <a:t>로드 </a:t>
            </a:r>
            <a:r>
              <a:rPr lang="en-US" altLang="ko-KR" sz="2800" b="1" dirty="0"/>
              <a:t>(Ingress </a:t>
            </a:r>
            <a:r>
              <a:rPr lang="ko-KR" altLang="en-US" sz="2800" b="1" dirty="0"/>
              <a:t>경유</a:t>
            </a:r>
            <a:r>
              <a:rPr lang="en-US" altLang="ko-KR" sz="2800" b="1" dirty="0"/>
              <a:t>)</a:t>
            </a:r>
          </a:p>
          <a:p>
            <a:pPr marL="514350" indent="-514350">
              <a:lnSpc>
                <a:spcPts val="4471"/>
              </a:lnSpc>
              <a:buFontTx/>
              <a:buAutoNum type="arabicPeriod"/>
            </a:pPr>
            <a:r>
              <a:rPr lang="ko-KR" altLang="en-US" sz="2800" b="1" dirty="0"/>
              <a:t>사용자가 버튼 클릭 → </a:t>
            </a:r>
            <a:r>
              <a:rPr lang="en-US" altLang="ko-KR" sz="2800" b="1" dirty="0"/>
              <a:t>JavaScript</a:t>
            </a:r>
            <a:r>
              <a:rPr lang="ko-KR" altLang="en-US" sz="2800" b="1" dirty="0"/>
              <a:t>가 </a:t>
            </a:r>
            <a:r>
              <a:rPr lang="en-US" altLang="ko-KR" sz="2800" b="1" dirty="0"/>
              <a:t>fetch("/</a:t>
            </a:r>
            <a:r>
              <a:rPr lang="en-US" altLang="ko-KR" sz="2800" b="1" dirty="0" err="1"/>
              <a:t>startCollecting</a:t>
            </a:r>
            <a:r>
              <a:rPr lang="en-US" altLang="ko-KR" sz="2800" b="1" dirty="0"/>
              <a:t>") </a:t>
            </a:r>
            <a:r>
              <a:rPr lang="ko-KR" altLang="en-US" sz="2800" b="1" dirty="0"/>
              <a:t>실행</a:t>
            </a:r>
          </a:p>
          <a:p>
            <a:pPr marL="514350" indent="-514350">
              <a:lnSpc>
                <a:spcPts val="4471"/>
              </a:lnSpc>
              <a:buFontTx/>
              <a:buAutoNum type="arabicPeriod"/>
            </a:pPr>
            <a:r>
              <a:rPr lang="en-US" altLang="ko-KR" sz="2800" b="1" dirty="0" err="1"/>
              <a:t>MetalLB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외부 </a:t>
            </a:r>
            <a:r>
              <a:rPr lang="en-US" altLang="ko-KR" sz="2800" b="1" dirty="0"/>
              <a:t>IP</a:t>
            </a:r>
            <a:r>
              <a:rPr lang="ko-KR" altLang="en-US" sz="2800" b="1" dirty="0"/>
              <a:t>를 통해 </a:t>
            </a:r>
            <a:r>
              <a:rPr lang="en-US" altLang="ko-KR" sz="2800" b="1" dirty="0"/>
              <a:t>Flask API</a:t>
            </a:r>
            <a:r>
              <a:rPr lang="ko-KR" altLang="en-US" sz="2800" b="1" dirty="0"/>
              <a:t>에 직접 요청 </a:t>
            </a:r>
            <a:r>
              <a:rPr lang="en-US" altLang="ko-KR" sz="2800" b="1" dirty="0"/>
              <a:t>(</a:t>
            </a:r>
            <a:r>
              <a:rPr lang="en-US" altLang="ko-KR" sz="2800" b="1" dirty="0" err="1"/>
              <a:t>LoadBalancer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타입</a:t>
            </a:r>
            <a:r>
              <a:rPr lang="en-US" altLang="ko-KR" sz="2800" b="1" dirty="0"/>
              <a:t>)</a:t>
            </a:r>
          </a:p>
          <a:p>
            <a:pPr marL="514350" indent="-514350">
              <a:lnSpc>
                <a:spcPts val="4471"/>
              </a:lnSpc>
              <a:buFontTx/>
              <a:buAutoNum type="arabicPeriod"/>
            </a:pPr>
            <a:r>
              <a:rPr lang="en-US" altLang="ko-KR" sz="2800" b="1" dirty="0"/>
              <a:t>Flask</a:t>
            </a:r>
            <a:r>
              <a:rPr lang="ko-KR" altLang="en-US" sz="2800" b="1" dirty="0"/>
              <a:t>에서 공공데이터 </a:t>
            </a:r>
            <a:r>
              <a:rPr lang="en-US" altLang="ko-KR" sz="2800" b="1" dirty="0"/>
              <a:t>API</a:t>
            </a:r>
            <a:r>
              <a:rPr lang="ko-KR" altLang="en-US" sz="2800" b="1" dirty="0"/>
              <a:t>에 요청 → 응답 수신 → </a:t>
            </a:r>
            <a:r>
              <a:rPr lang="en-US" altLang="ko-KR" sz="2800" b="1" dirty="0"/>
              <a:t>JSON </a:t>
            </a:r>
            <a:r>
              <a:rPr lang="ko-KR" altLang="en-US" sz="2800" b="1" dirty="0"/>
              <a:t>가공</a:t>
            </a:r>
          </a:p>
          <a:p>
            <a:pPr marL="514350" indent="-514350">
              <a:lnSpc>
                <a:spcPts val="4471"/>
              </a:lnSpc>
              <a:buFontTx/>
              <a:buAutoNum type="arabicPeriod"/>
            </a:pPr>
            <a:r>
              <a:rPr lang="en-US" altLang="ko-KR" sz="2800" b="1" dirty="0"/>
              <a:t>JSON </a:t>
            </a:r>
            <a:r>
              <a:rPr lang="ko-KR" altLang="en-US" sz="2800" b="1" dirty="0"/>
              <a:t>응답을 프론트에 반환 → 사용자에게 결과 출력</a:t>
            </a:r>
            <a:endParaRPr lang="en-US" altLang="ko-KR" sz="2800" b="1" spc="25" dirty="0">
              <a:solidFill>
                <a:srgbClr val="252525"/>
              </a:solidFill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D2CE260-D72B-DF0F-8885-698B4AFD8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035" y="0"/>
            <a:ext cx="8863965" cy="10287000"/>
          </a:xfrm>
          <a:prstGeom prst="rect">
            <a:avLst/>
          </a:prstGeom>
        </p:spPr>
      </p:pic>
      <p:sp>
        <p:nvSpPr>
          <p:cNvPr id="19" name="TextBox 4">
            <a:extLst>
              <a:ext uri="{FF2B5EF4-FFF2-40B4-BE49-F238E27FC236}">
                <a16:creationId xmlns:a16="http://schemas.microsoft.com/office/drawing/2014/main" id="{73F2462E-9FED-014C-6A6C-8868AB582EF4}"/>
              </a:ext>
            </a:extLst>
          </p:cNvPr>
          <p:cNvSpPr txBox="1"/>
          <p:nvPr/>
        </p:nvSpPr>
        <p:spPr>
          <a:xfrm>
            <a:off x="431204" y="3744206"/>
            <a:ext cx="8069615" cy="560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ko-KR" altLang="en-US" sz="3600" b="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흐름 요약</a:t>
            </a:r>
            <a:endParaRPr lang="en-US" sz="3600" b="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</p:spTree>
    <p:extLst>
      <p:ext uri="{BB962C8B-B14F-4D97-AF65-F5344CB8AC3E}">
        <p14:creationId xmlns:p14="http://schemas.microsoft.com/office/powerpoint/2010/main" val="363666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B3D8D-A5DE-DC91-72F4-AE6FFBB4E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9D868919-F9F4-3988-A774-8A773C5A6CDE}"/>
              </a:ext>
            </a:extLst>
          </p:cNvPr>
          <p:cNvSpPr txBox="1"/>
          <p:nvPr/>
        </p:nvSpPr>
        <p:spPr>
          <a:xfrm>
            <a:off x="1144562" y="409575"/>
            <a:ext cx="1396179" cy="1260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A26BA3E-6DF2-5400-60EA-39EBEA18D698}"/>
              </a:ext>
            </a:extLst>
          </p:cNvPr>
          <p:cNvSpPr txBox="1"/>
          <p:nvPr/>
        </p:nvSpPr>
        <p:spPr>
          <a:xfrm>
            <a:off x="1144562" y="1306830"/>
            <a:ext cx="56372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테스트 결과 요약표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AB5EABB-11FC-3FE0-8FCF-C690E417A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4457541"/>
            <a:ext cx="203200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5844E37-8AAF-9585-9899-18F970333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769076"/>
              </p:ext>
            </p:extLst>
          </p:nvPr>
        </p:nvGraphicFramePr>
        <p:xfrm>
          <a:off x="1981200" y="2810116"/>
          <a:ext cx="14325600" cy="5361699"/>
        </p:xfrm>
        <a:graphic>
          <a:graphicData uri="http://schemas.openxmlformats.org/drawingml/2006/table">
            <a:tbl>
              <a:tblPr/>
              <a:tblGrid>
                <a:gridCol w="3581400">
                  <a:extLst>
                    <a:ext uri="{9D8B030D-6E8A-4147-A177-3AD203B41FA5}">
                      <a16:colId xmlns:a16="http://schemas.microsoft.com/office/drawing/2014/main" val="3918643719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411901638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4366022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832069915"/>
                    </a:ext>
                  </a:extLst>
                </a:gridCol>
              </a:tblGrid>
              <a:tr h="6702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>
                          <a:latin typeface="+mn-lt"/>
                        </a:rPr>
                        <a:t>테스트 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>
                          <a:latin typeface="+mn-lt"/>
                        </a:rPr>
                        <a:t>테스트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>
                          <a:latin typeface="+mn-lt"/>
                        </a:rPr>
                        <a:t>요청 </a:t>
                      </a:r>
                      <a:r>
                        <a:rPr lang="en-US" sz="2400" b="1">
                          <a:latin typeface="+mn-lt"/>
                        </a:rPr>
                        <a:t>URL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>
                          <a:latin typeface="+mn-lt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606237"/>
                  </a:ext>
                </a:extLst>
              </a:tr>
              <a:tr h="1172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>
                          <a:latin typeface="+mn-lt"/>
                        </a:rPr>
                        <a:t>프론트엔드 접속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>
                          <a:latin typeface="+mn-lt"/>
                        </a:rPr>
                        <a:t>브라우저에서 </a:t>
                      </a:r>
                      <a:r>
                        <a:rPr lang="en-US" altLang="ko-KR" sz="2400" b="1">
                          <a:latin typeface="+mn-lt"/>
                        </a:rPr>
                        <a:t>HTML </a:t>
                      </a:r>
                      <a:r>
                        <a:rPr lang="ko-KR" altLang="en-US" sz="2400" b="1">
                          <a:latin typeface="+mn-lt"/>
                        </a:rPr>
                        <a:t>페이지 접속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+mn-lt"/>
                        </a:rPr>
                        <a:t>http://192.168.56.61/web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>
                          <a:latin typeface="+mn-lt"/>
                        </a:rPr>
                        <a:t>✅ 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66353"/>
                  </a:ext>
                </a:extLst>
              </a:tr>
              <a:tr h="1675531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+mn-lt"/>
                        </a:rPr>
                        <a:t>API </a:t>
                      </a:r>
                      <a:r>
                        <a:rPr lang="ko-KR" altLang="en-US" sz="2400" b="1">
                          <a:latin typeface="+mn-lt"/>
                        </a:rPr>
                        <a:t>직접 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>
                          <a:latin typeface="+mn-lt"/>
                        </a:rPr>
                        <a:t>수집된 약국 정보를 </a:t>
                      </a:r>
                      <a:r>
                        <a:rPr lang="en-US" altLang="ko-KR" sz="2400" b="1">
                          <a:latin typeface="+mn-lt"/>
                        </a:rPr>
                        <a:t>JSON</a:t>
                      </a:r>
                      <a:r>
                        <a:rPr lang="ko-KR" altLang="en-US" sz="2400" b="1">
                          <a:latin typeface="+mn-lt"/>
                        </a:rPr>
                        <a:t>으로 응답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+mn-lt"/>
                        </a:rPr>
                        <a:t>http://192.168.56.240/startCollecting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>
                          <a:latin typeface="+mn-lt"/>
                        </a:rPr>
                        <a:t>✅ 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745518"/>
                  </a:ext>
                </a:extLst>
              </a:tr>
              <a:tr h="670212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+mn-lt"/>
                        </a:rPr>
                        <a:t>CORS </a:t>
                      </a:r>
                      <a:r>
                        <a:rPr lang="ko-KR" altLang="en-US" sz="2400" b="1">
                          <a:latin typeface="+mn-lt"/>
                        </a:rPr>
                        <a:t>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>
                          <a:latin typeface="+mn-lt"/>
                        </a:rPr>
                        <a:t>JS</a:t>
                      </a:r>
                      <a:r>
                        <a:rPr lang="ko-KR" altLang="en-US" sz="2400" b="1">
                          <a:latin typeface="+mn-lt"/>
                        </a:rPr>
                        <a:t>에서 </a:t>
                      </a:r>
                      <a:r>
                        <a:rPr lang="en-US" altLang="ko-KR" sz="2400" b="1">
                          <a:latin typeface="+mn-lt"/>
                        </a:rPr>
                        <a:t>API </a:t>
                      </a:r>
                      <a:r>
                        <a:rPr lang="ko-KR" altLang="en-US" sz="2400" b="1">
                          <a:latin typeface="+mn-lt"/>
                        </a:rPr>
                        <a:t>호출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>
                          <a:latin typeface="+mn-lt"/>
                        </a:rPr>
                        <a:t>내부 </a:t>
                      </a:r>
                      <a:r>
                        <a:rPr lang="en-US" sz="2400" b="1">
                          <a:latin typeface="+mn-lt"/>
                        </a:rPr>
                        <a:t>fetch()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+mn-lt"/>
                        </a:rPr>
                        <a:t>✅ 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291336"/>
                  </a:ext>
                </a:extLst>
              </a:tr>
              <a:tr h="11728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>
                          <a:latin typeface="+mn-lt"/>
                        </a:rPr>
                        <a:t>한글 출력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1">
                          <a:latin typeface="+mn-lt"/>
                        </a:rPr>
                        <a:t>JSON </a:t>
                      </a:r>
                      <a:r>
                        <a:rPr lang="ko-KR" altLang="en-US" sz="2400" b="1">
                          <a:latin typeface="+mn-lt"/>
                        </a:rPr>
                        <a:t>응답 내 한글 주소</a:t>
                      </a:r>
                      <a:r>
                        <a:rPr lang="en-US" altLang="ko-KR" sz="2400" b="1">
                          <a:latin typeface="+mn-lt"/>
                        </a:rPr>
                        <a:t>, </a:t>
                      </a:r>
                      <a:r>
                        <a:rPr lang="ko-KR" altLang="en-US" sz="2400" b="1">
                          <a:latin typeface="+mn-lt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n-lt"/>
                        </a:rPr>
                        <a:t>API </a:t>
                      </a:r>
                      <a:r>
                        <a:rPr lang="ko-KR" altLang="en-US" sz="2400" b="1" dirty="0">
                          <a:latin typeface="+mn-lt"/>
                        </a:rPr>
                        <a:t>응답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atin typeface="+mn-lt"/>
                        </a:rPr>
                        <a:t>✅ 정상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776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4A857-B065-91A0-A437-01A09EFF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EB15C78C-9B6B-39CD-07EE-71FAB5277013}"/>
              </a:ext>
            </a:extLst>
          </p:cNvPr>
          <p:cNvSpPr txBox="1"/>
          <p:nvPr/>
        </p:nvSpPr>
        <p:spPr>
          <a:xfrm>
            <a:off x="1144562" y="409575"/>
            <a:ext cx="1674838" cy="125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5500" b="1" spc="132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06-1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DD076F-2EEB-1CBE-A955-C3653850884A}"/>
              </a:ext>
            </a:extLst>
          </p:cNvPr>
          <p:cNvSpPr txBox="1"/>
          <p:nvPr/>
        </p:nvSpPr>
        <p:spPr>
          <a:xfrm>
            <a:off x="1144562" y="13068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프론트 페이지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C6B1220-58D4-D59A-6C6A-3D90568C68B7}"/>
              </a:ext>
            </a:extLst>
          </p:cNvPr>
          <p:cNvSpPr txBox="1"/>
          <p:nvPr/>
        </p:nvSpPr>
        <p:spPr>
          <a:xfrm>
            <a:off x="1144562" y="4500470"/>
            <a:ext cx="8837638" cy="1103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1"/>
              </a:lnSpc>
            </a:pPr>
            <a:r>
              <a:rPr lang="ko-KR" altLang="en-US" sz="2800" b="1" dirty="0"/>
              <a:t>캡처 대상 </a:t>
            </a:r>
            <a:r>
              <a:rPr lang="en-US" altLang="ko-KR" sz="2800" b="1" dirty="0"/>
              <a:t>: http://192.168.56.61/web </a:t>
            </a:r>
            <a:r>
              <a:rPr lang="ko-KR" altLang="en-US" sz="2800" b="1" dirty="0"/>
              <a:t>접속 화면</a:t>
            </a:r>
            <a:endParaRPr lang="en-US" altLang="ko-KR" sz="2800" b="1" dirty="0"/>
          </a:p>
          <a:p>
            <a:pPr algn="l">
              <a:lnSpc>
                <a:spcPts val="4471"/>
              </a:lnSpc>
            </a:pPr>
            <a:r>
              <a:rPr lang="ko-KR" altLang="en-US" sz="2800" b="1" dirty="0"/>
              <a:t>설명 </a:t>
            </a:r>
            <a:r>
              <a:rPr lang="en-US" altLang="ko-KR" sz="2800" b="1" dirty="0"/>
              <a:t>: </a:t>
            </a:r>
            <a:r>
              <a:rPr lang="ko-KR" altLang="en-US" sz="2800" b="1" dirty="0"/>
              <a:t>버튼 </a:t>
            </a:r>
            <a:r>
              <a:rPr lang="en-US" altLang="ko-KR" sz="2800" b="1" dirty="0"/>
              <a:t>+ </a:t>
            </a:r>
            <a:r>
              <a:rPr lang="ko-KR" altLang="en-US" sz="2800" b="1" dirty="0"/>
              <a:t>결과 출력 영역</a:t>
            </a:r>
            <a:endParaRPr lang="en-US" sz="2599" b="1" spc="25" dirty="0">
              <a:solidFill>
                <a:srgbClr val="252525"/>
              </a:solidFill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5D6F42-1101-249D-48ED-060DB0E82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462" y="-10026"/>
            <a:ext cx="10658538" cy="102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1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776</Words>
  <Application>Microsoft Office PowerPoint</Application>
  <PresentationFormat>사용자 지정</PresentationFormat>
  <Paragraphs>184</Paragraphs>
  <Slides>17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Cabin</vt:lpstr>
      <vt:lpstr>TDTD순고딕</vt:lpstr>
      <vt:lpstr>맑은 고딕</vt:lpstr>
      <vt:lpstr>Cabin Bold</vt:lpstr>
      <vt:lpstr>Arial</vt:lpstr>
      <vt:lpstr>Tlab 돋움 레귤러 Bold</vt:lpstr>
      <vt:lpstr>Tlab 돋움 레귤러</vt:lpstr>
      <vt:lpstr>Calibri</vt:lpstr>
      <vt:lpstr>TDTD순고딕 Bold</vt:lpstr>
      <vt:lpstr>TDTD평고딕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 흰색 깔끔한 프로젝트 소개 프레젠테이션</dc:title>
  <dc:creator>Hyunmin Bang</dc:creator>
  <cp:lastModifiedBy>방현민</cp:lastModifiedBy>
  <cp:revision>13</cp:revision>
  <dcterms:created xsi:type="dcterms:W3CDTF">2006-08-16T00:00:00Z</dcterms:created>
  <dcterms:modified xsi:type="dcterms:W3CDTF">2025-05-24T18:54:12Z</dcterms:modified>
  <dc:identifier>DAGmdVzXmwc</dc:identifier>
</cp:coreProperties>
</file>